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57"/>
  </p:notesMasterIdLst>
  <p:handoutMasterIdLst>
    <p:handoutMasterId r:id="rId58"/>
  </p:handoutMasterIdLst>
  <p:sldIdLst>
    <p:sldId id="505" r:id="rId2"/>
    <p:sldId id="438" r:id="rId3"/>
    <p:sldId id="380" r:id="rId4"/>
    <p:sldId id="384" r:id="rId5"/>
    <p:sldId id="576" r:id="rId6"/>
    <p:sldId id="545" r:id="rId7"/>
    <p:sldId id="574" r:id="rId8"/>
    <p:sldId id="422" r:id="rId9"/>
    <p:sldId id="319" r:id="rId10"/>
    <p:sldId id="478" r:id="rId11"/>
    <p:sldId id="479" r:id="rId12"/>
    <p:sldId id="266" r:id="rId13"/>
    <p:sldId id="546" r:id="rId14"/>
    <p:sldId id="364" r:id="rId15"/>
    <p:sldId id="547" r:id="rId16"/>
    <p:sldId id="696" r:id="rId17"/>
    <p:sldId id="691" r:id="rId18"/>
    <p:sldId id="711" r:id="rId19"/>
    <p:sldId id="712" r:id="rId20"/>
    <p:sldId id="713" r:id="rId21"/>
    <p:sldId id="714" r:id="rId22"/>
    <p:sldId id="570" r:id="rId23"/>
    <p:sldId id="697" r:id="rId24"/>
    <p:sldId id="730" r:id="rId25"/>
    <p:sldId id="729" r:id="rId26"/>
    <p:sldId id="709" r:id="rId27"/>
    <p:sldId id="720" r:id="rId28"/>
    <p:sldId id="721" r:id="rId29"/>
    <p:sldId id="722" r:id="rId30"/>
    <p:sldId id="725" r:id="rId31"/>
    <p:sldId id="726" r:id="rId32"/>
    <p:sldId id="727" r:id="rId33"/>
    <p:sldId id="728" r:id="rId34"/>
    <p:sldId id="563" r:id="rId35"/>
    <p:sldId id="564" r:id="rId36"/>
    <p:sldId id="453" r:id="rId37"/>
    <p:sldId id="454" r:id="rId38"/>
    <p:sldId id="455" r:id="rId39"/>
    <p:sldId id="571" r:id="rId40"/>
    <p:sldId id="569" r:id="rId41"/>
    <p:sldId id="522" r:id="rId42"/>
    <p:sldId id="523" r:id="rId43"/>
    <p:sldId id="524" r:id="rId44"/>
    <p:sldId id="474" r:id="rId45"/>
    <p:sldId id="526" r:id="rId46"/>
    <p:sldId id="527" r:id="rId47"/>
    <p:sldId id="528" r:id="rId48"/>
    <p:sldId id="529" r:id="rId49"/>
    <p:sldId id="531" r:id="rId50"/>
    <p:sldId id="532" r:id="rId51"/>
    <p:sldId id="533" r:id="rId52"/>
    <p:sldId id="735" r:id="rId53"/>
    <p:sldId id="734" r:id="rId54"/>
    <p:sldId id="477" r:id="rId55"/>
    <p:sldId id="291" r:id="rId5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微软雅黑" panose="020B0503020204020204" pitchFamily="34" charset="-122"/>
      <p:regular r:id="rId63"/>
      <p:bold r:id="rId64"/>
    </p:embeddedFont>
    <p:embeddedFont>
      <p:font typeface="楷体" panose="02010609060101010101" pitchFamily="49" charset="-122"/>
      <p:regular r:id="rId65"/>
    </p:embeddedFont>
    <p:embeddedFont>
      <p:font typeface="汉语拼音" panose="000B0604020202020204" pitchFamily="34" charset="0"/>
      <p:regular r:id="rId66"/>
    </p:embeddedFont>
    <p:embeddedFont>
      <p:font typeface="黑体" panose="02010609060101010101" pitchFamily="49" charset="-122"/>
      <p:regular r:id="rId67"/>
    </p:embeddedFont>
    <p:embeddedFont>
      <p:font typeface="Impact" panose="020B0806030902050204" pitchFamily="34" charset="0"/>
      <p:regular r:id="rId6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99" autoAdjust="0"/>
    <p:restoredTop sz="95062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66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5C1A814D-F1EC-4163-8336-885A3DCB64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FF3A2A9-82DA-45E4-A4B0-7BF1736595E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E0E1ED5-ECBE-45C5-B1B6-E8C86DB31AE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A4C858E-F0E7-473D-8ECA-0EF2FB4F5B8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F43A2B9E-B101-4075-A6AF-F729F76B285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558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C3D0C7ED-90E8-4924-805F-474E20494C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FE83A20-D966-4AA3-8EA0-A1D35AED52E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xmlns="" id="{59C5BEED-1E68-46F2-83BC-0897A42B28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xmlns="" id="{DA5A85A9-2565-4C30-B39C-649E5D0D52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7D7AD12-4366-42FB-90CE-87DE512EC3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377A5E5-0312-4CD3-9AAF-D10AF067D2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05A256B6-A63D-4B42-811D-03EF1CA5D9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699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>
            <a:extLst>
              <a:ext uri="{FF2B5EF4-FFF2-40B4-BE49-F238E27FC236}">
                <a16:creationId xmlns:a16="http://schemas.microsoft.com/office/drawing/2014/main" xmlns="" id="{7572EFB6-CB7C-4AE5-ADB5-853C7C98A552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备注占位符 2">
            <a:extLst>
              <a:ext uri="{FF2B5EF4-FFF2-40B4-BE49-F238E27FC236}">
                <a16:creationId xmlns:a16="http://schemas.microsoft.com/office/drawing/2014/main" xmlns="" id="{BDA75A6F-5737-49AB-83A7-2F8929907AF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9" name="灯片编号占位符 3">
            <a:extLst>
              <a:ext uri="{FF2B5EF4-FFF2-40B4-BE49-F238E27FC236}">
                <a16:creationId xmlns:a16="http://schemas.microsoft.com/office/drawing/2014/main" xmlns="" id="{EA914521-AAA5-455C-95F5-32AE71F51B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F1872EC-873C-499D-A393-7D27EE687C4B}" type="slidenum">
              <a:rPr lang="zh-CN" altLang="en-US" sz="1800" smtClean="0"/>
              <a:pPr/>
              <a:t>4</a:t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>
            <a:extLst>
              <a:ext uri="{FF2B5EF4-FFF2-40B4-BE49-F238E27FC236}">
                <a16:creationId xmlns:a16="http://schemas.microsoft.com/office/drawing/2014/main" xmlns="" id="{A5B8DB4F-B649-4073-9DA3-3671AB64C06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备注占位符 2">
            <a:extLst>
              <a:ext uri="{FF2B5EF4-FFF2-40B4-BE49-F238E27FC236}">
                <a16:creationId xmlns:a16="http://schemas.microsoft.com/office/drawing/2014/main" xmlns="" id="{232937D5-8345-486D-AD67-6465D443A98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67" name="灯片编号占位符 3">
            <a:extLst>
              <a:ext uri="{FF2B5EF4-FFF2-40B4-BE49-F238E27FC236}">
                <a16:creationId xmlns:a16="http://schemas.microsoft.com/office/drawing/2014/main" xmlns="" id="{1535A4E7-D082-47E1-9388-0E87CC36B5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0DA6FBC-E3FE-4466-96EC-E4E461A497D5}" type="slidenum">
              <a:rPr lang="zh-CN" altLang="en-US" sz="1800" smtClean="0"/>
              <a:pPr/>
              <a:t>5</a:t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>
            <a:extLst>
              <a:ext uri="{FF2B5EF4-FFF2-40B4-BE49-F238E27FC236}">
                <a16:creationId xmlns:a16="http://schemas.microsoft.com/office/drawing/2014/main" xmlns="" id="{A79B22FE-C87E-4A52-A960-A3AD863E1296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>
            <a:extLst>
              <a:ext uri="{FF2B5EF4-FFF2-40B4-BE49-F238E27FC236}">
                <a16:creationId xmlns:a16="http://schemas.microsoft.com/office/drawing/2014/main" xmlns="" id="{042FA7A6-4904-4692-A32A-C24A7F62643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11" name="灯片编号占位符 3">
            <a:extLst>
              <a:ext uri="{FF2B5EF4-FFF2-40B4-BE49-F238E27FC236}">
                <a16:creationId xmlns:a16="http://schemas.microsoft.com/office/drawing/2014/main" xmlns="" id="{9A67F0BA-5F6B-4B58-94F2-A4E4A4C5EB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DED3F27-5DF8-4A9C-A642-B633B4F81F2F}" type="slidenum">
              <a:rPr lang="zh-CN" altLang="en-US" sz="1800" smtClean="0"/>
              <a:pPr/>
              <a:t>10</a:t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>
            <a:extLst>
              <a:ext uri="{FF2B5EF4-FFF2-40B4-BE49-F238E27FC236}">
                <a16:creationId xmlns:a16="http://schemas.microsoft.com/office/drawing/2014/main" xmlns="" id="{21E977F6-30DA-4481-B63D-5B1B6F1A368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备注占位符 2">
            <a:extLst>
              <a:ext uri="{FF2B5EF4-FFF2-40B4-BE49-F238E27FC236}">
                <a16:creationId xmlns:a16="http://schemas.microsoft.com/office/drawing/2014/main" xmlns="" id="{999C3C02-CC01-44A8-AFF3-5694ABB0AF5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83" name="灯片编号占位符 3">
            <a:extLst>
              <a:ext uri="{FF2B5EF4-FFF2-40B4-BE49-F238E27FC236}">
                <a16:creationId xmlns:a16="http://schemas.microsoft.com/office/drawing/2014/main" xmlns="" id="{CB7DE3F3-51ED-4193-9745-6CCCC288B12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A449102-8BC4-4988-A98F-80703AC35333}" type="slidenum">
              <a:rPr lang="zh-CN" altLang="en-US" sz="1800" smtClean="0"/>
              <a:pPr/>
              <a:t>37</a:t>
            </a:fld>
            <a:endParaRPr lang="zh-CN" altLang="en-US" sz="1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3965227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798105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2357663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4183974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7612726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358247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102190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220890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7147259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695001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141208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956911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3111073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803100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4337656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8831604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621303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9925091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1787985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2195758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1772280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451958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3138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247870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098038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086453"/>
      </p:ext>
    </p:extLst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180061"/>
      </p:ext>
    </p:extLst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FB6C814-955A-42C9-BED1-680D692A6B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48095A-E242-465C-96F0-333449E21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695C16E-6D33-4B5D-9A8C-28D43723C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 noProof="1" dirty="0"/>
            </a:lvl1pPr>
          </a:lstStyle>
          <a:p>
            <a:fld id="{835F5C0A-DE1C-4662-B4A6-E942290AF6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74596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419336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7160118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110594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3459603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4544176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974374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矩形 6">
            <a:extLst>
              <a:ext uri="{FF2B5EF4-FFF2-40B4-BE49-F238E27FC236}">
                <a16:creationId xmlns:a16="http://schemas.microsoft.com/office/drawing/2014/main" xmlns="" id="{354BB80A-F431-4F1A-9EB8-107CA4144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7875" y="69850"/>
            <a:ext cx="188256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kumimoji="1" lang="en-US" altLang="zh-CN" sz="2800" b="1" dirty="0">
                <a:solidFill>
                  <a:srgbClr val="A11111"/>
                </a:solidFill>
                <a:latin typeface="宋体" panose="02010600030101010101" pitchFamily="2" charset="-122"/>
              </a:rPr>
              <a:t>6</a:t>
            </a:r>
            <a:r>
              <a:rPr kumimoji="1" lang="en-US" altLang="zh-CN" sz="2800" b="1" dirty="0" smtClean="0">
                <a:solidFill>
                  <a:srgbClr val="A11111"/>
                </a:solidFill>
                <a:latin typeface="宋体" panose="02010600030101010101" pitchFamily="2" charset="-122"/>
              </a:rPr>
              <a:t> </a:t>
            </a:r>
            <a:r>
              <a:rPr kumimoji="1" lang="zh-CN" altLang="en-US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藤野先生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anose="02010600030101010101" pitchFamily="2" charset="-122"/>
              </a:rPr>
              <a:t>/</a:t>
            </a:r>
          </a:p>
        </p:txBody>
      </p:sp>
      <p:pic>
        <p:nvPicPr>
          <p:cNvPr id="1029" name="Picture 12" descr="http://b-ssl.duitang.com/uploads/item/201408/11/20140811150223_FHTw5.thumb.224_0.jpeg">
            <a:extLst>
              <a:ext uri="{FF2B5EF4-FFF2-40B4-BE49-F238E27FC236}">
                <a16:creationId xmlns:a16="http://schemas.microsoft.com/office/drawing/2014/main" xmlns="" id="{D1B3FBC7-6EA9-434D-AB25-C3E4077951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8413" y="3579813"/>
            <a:ext cx="19939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6" r:id="rId2"/>
    <p:sldLayoutId id="2147483725" r:id="rId3"/>
    <p:sldLayoutId id="2147483724" r:id="rId4"/>
    <p:sldLayoutId id="2147483723" r:id="rId5"/>
    <p:sldLayoutId id="2147483722" r:id="rId6"/>
    <p:sldLayoutId id="2147483721" r:id="rId7"/>
    <p:sldLayoutId id="2147483720" r:id="rId8"/>
    <p:sldLayoutId id="2147483719" r:id="rId9"/>
    <p:sldLayoutId id="2147483718" r:id="rId10"/>
    <p:sldLayoutId id="2147483717" r:id="rId11"/>
    <p:sldLayoutId id="2147483716" r:id="rId12"/>
    <p:sldLayoutId id="2147483715" r:id="rId13"/>
    <p:sldLayoutId id="2147483714" r:id="rId14"/>
    <p:sldLayoutId id="2147483713" r:id="rId15"/>
    <p:sldLayoutId id="2147483712" r:id="rId16"/>
    <p:sldLayoutId id="2147483711" r:id="rId17"/>
    <p:sldLayoutId id="2147483710" r:id="rId18"/>
    <p:sldLayoutId id="2147483709" r:id="rId19"/>
    <p:sldLayoutId id="2147483708" r:id="rId20"/>
    <p:sldLayoutId id="2147483707" r:id="rId21"/>
    <p:sldLayoutId id="2147483706" r:id="rId22"/>
    <p:sldLayoutId id="2147483705" r:id="rId23"/>
    <p:sldLayoutId id="2147483704" r:id="rId24"/>
    <p:sldLayoutId id="2147483703" r:id="rId25"/>
    <p:sldLayoutId id="2147483702" r:id="rId26"/>
    <p:sldLayoutId id="2147483701" r:id="rId27"/>
    <p:sldLayoutId id="2147483700" r:id="rId28"/>
    <p:sldLayoutId id="2147483699" r:id="rId29"/>
    <p:sldLayoutId id="2147483698" r:id="rId30"/>
    <p:sldLayoutId id="2147483697" r:id="rId31"/>
    <p:sldLayoutId id="2147483696" r:id="rId32"/>
    <p:sldLayoutId id="2147483695" r:id="rId33"/>
    <p:sldLayoutId id="2147483728" r:id="rId34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5" Type="http://schemas.openxmlformats.org/officeDocument/2006/relationships/slide" Target="slide22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>
            <a:extLst>
              <a:ext uri="{FF2B5EF4-FFF2-40B4-BE49-F238E27FC236}">
                <a16:creationId xmlns:a16="http://schemas.microsoft.com/office/drawing/2014/main" xmlns="" id="{58043185-7309-477D-80B3-4CD4BA63C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915988"/>
            <a:ext cx="799306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从幼儿园到小学，再到初中，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老师们一路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陪伴着大家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成长，其中哪位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老师给你留下了深刻的印象呢？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鲁迅在日本留学期间，遇到一位令他终身难忘的老师。他是谁呢？今天，让我们一起来认识这位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老师吧。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">
            <a:extLst>
              <a:ext uri="{FF2B5EF4-FFF2-40B4-BE49-F238E27FC236}">
                <a16:creationId xmlns:a16="http://schemas.microsoft.com/office/drawing/2014/main" xmlns="" id="{0EA3FF21-CBD3-4061-AD6D-E31C42709215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458788"/>
            <a:ext cx="1498600" cy="566737"/>
            <a:chOff x="611188" y="598488"/>
            <a:chExt cx="1498600" cy="566737"/>
          </a:xfrm>
        </p:grpSpPr>
        <p:sp>
          <p:nvSpPr>
            <p:cNvPr id="5" name="圆角矩形 4">
              <a:extLst>
                <a:ext uri="{FF2B5EF4-FFF2-40B4-BE49-F238E27FC236}">
                  <a16:creationId xmlns:a16="http://schemas.microsoft.com/office/drawing/2014/main" xmlns="" id="{F8681BFE-2D16-4661-8925-5D4AC9B384D3}"/>
                </a:ext>
              </a:extLst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6" name="圆角矩形 5">
              <a:extLst>
                <a:ext uri="{FF2B5EF4-FFF2-40B4-BE49-F238E27FC236}">
                  <a16:creationId xmlns:a16="http://schemas.microsoft.com/office/drawing/2014/main" xmlns="" id="{9601436B-8D95-416C-8624-0A5F20A7FB58}"/>
                </a:ext>
              </a:extLst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7" name="圆角矩形 6">
              <a:extLst>
                <a:ext uri="{FF2B5EF4-FFF2-40B4-BE49-F238E27FC236}">
                  <a16:creationId xmlns:a16="http://schemas.microsoft.com/office/drawing/2014/main" xmlns="" id="{AED31848-4FD0-4BF7-B6AC-9783520247E7}"/>
                </a:ext>
              </a:extLst>
            </p:cNvPr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389" name="矩形 1">
              <a:extLst>
                <a:ext uri="{FF2B5EF4-FFF2-40B4-BE49-F238E27FC236}">
                  <a16:creationId xmlns:a16="http://schemas.microsoft.com/office/drawing/2014/main" xmlns="" id="{40DD7CB5-D1C0-4C25-B32D-975D79B87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</a:p>
          </p:txBody>
        </p:sp>
      </p:grpSp>
      <p:sp>
        <p:nvSpPr>
          <p:cNvPr id="16390" name="文本框 32">
            <a:extLst>
              <a:ext uri="{FF2B5EF4-FFF2-40B4-BE49-F238E27FC236}">
                <a16:creationId xmlns:a16="http://schemas.microsoft.com/office/drawing/2014/main" xmlns="" id="{7C701668-C0E7-4F8C-BAF4-32E26DE1AC71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72320" y="3440906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61D22F3-E19A-418D-9260-973E9967B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488" y="1065213"/>
            <a:ext cx="31273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）落第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）丢三落四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）落枕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69BF8CC1-0624-4F7C-8FF6-8910F7685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1714500"/>
            <a:ext cx="5461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</a:p>
        </p:txBody>
      </p:sp>
      <p:sp>
        <p:nvSpPr>
          <p:cNvPr id="30" name="左大括号 29">
            <a:extLst>
              <a:ext uri="{FF2B5EF4-FFF2-40B4-BE49-F238E27FC236}">
                <a16:creationId xmlns:a16="http://schemas.microsoft.com/office/drawing/2014/main" xmlns="" id="{04D3A7F2-7FE8-4C0E-A154-1C9B07C6B4E4}"/>
              </a:ext>
            </a:extLst>
          </p:cNvPr>
          <p:cNvSpPr/>
          <p:nvPr/>
        </p:nvSpPr>
        <p:spPr>
          <a:xfrm>
            <a:off x="998538" y="1325563"/>
            <a:ext cx="214312" cy="1538287"/>
          </a:xfrm>
          <a:prstGeom prst="leftBrace">
            <a:avLst>
              <a:gd name="adj1" fmla="val 40925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6C278B05-CFB4-4498-B745-61A1C4B2A1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1938" y="1173163"/>
            <a:ext cx="674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luò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5F638EA5-BF2B-4A40-A51B-4DDFE7778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6075" y="1825625"/>
            <a:ext cx="498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là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FE82BBB4-B7B0-4861-9A73-8C364FCFC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9875" y="2436813"/>
            <a:ext cx="728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lào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35E8604-B563-4E51-A99A-BAA04CAD7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1775" y="1050925"/>
            <a:ext cx="297021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）食宿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）星宿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）一宿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E6AC146-1E1E-4FCD-88A2-59DF9D79F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5188" y="1700213"/>
            <a:ext cx="5461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</a:p>
        </p:txBody>
      </p:sp>
      <p:sp>
        <p:nvSpPr>
          <p:cNvPr id="36" name="左大括号 35">
            <a:extLst>
              <a:ext uri="{FF2B5EF4-FFF2-40B4-BE49-F238E27FC236}">
                <a16:creationId xmlns:a16="http://schemas.microsoft.com/office/drawing/2014/main" xmlns="" id="{DE399C11-91F5-4236-AC47-8955C89DC7D3}"/>
              </a:ext>
            </a:extLst>
          </p:cNvPr>
          <p:cNvSpPr/>
          <p:nvPr/>
        </p:nvSpPr>
        <p:spPr>
          <a:xfrm>
            <a:off x="5203825" y="1311275"/>
            <a:ext cx="214313" cy="1538288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BA0FDC3B-6A67-4593-8BF6-E6375B20C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2475" y="1139825"/>
            <a:ext cx="547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sù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E3D3CDB-BA4B-4CED-B7A4-504E10180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5163" y="1782763"/>
            <a:ext cx="666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xiù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5B74222-4319-4FC3-AC90-8B7F132E4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5163" y="2422525"/>
            <a:ext cx="657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xiǔ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01269C96-534A-47F2-8DBA-3FD84E372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4900" y="3016250"/>
            <a:ext cx="29718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）厌恶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）恶心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）凶恶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D3660152-A298-456C-89FF-06A182C5C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665538"/>
            <a:ext cx="5461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恶</a:t>
            </a:r>
          </a:p>
        </p:txBody>
      </p:sp>
      <p:sp>
        <p:nvSpPr>
          <p:cNvPr id="45" name="左大括号 44">
            <a:extLst>
              <a:ext uri="{FF2B5EF4-FFF2-40B4-BE49-F238E27FC236}">
                <a16:creationId xmlns:a16="http://schemas.microsoft.com/office/drawing/2014/main" xmlns="" id="{3D1810CC-8EB8-4E0F-94B9-34D6E27719C7}"/>
              </a:ext>
            </a:extLst>
          </p:cNvPr>
          <p:cNvSpPr/>
          <p:nvPr/>
        </p:nvSpPr>
        <p:spPr>
          <a:xfrm>
            <a:off x="996950" y="3276600"/>
            <a:ext cx="214313" cy="1538288"/>
          </a:xfrm>
          <a:prstGeom prst="leftBrace">
            <a:avLst>
              <a:gd name="adj1" fmla="val 37963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C42DFA4F-BE7F-49EA-A119-39596822F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4175" y="3111500"/>
            <a:ext cx="692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wù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09C3B21D-C41E-400C-AB09-4D1A49615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5300" y="3776663"/>
            <a:ext cx="38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ě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B918D68A-1F49-4C71-AFE8-3215D069B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8950" y="4387850"/>
            <a:ext cx="382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è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F1D65BF6-7A18-4867-B045-54B666B24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5750" y="3049588"/>
            <a:ext cx="331946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）解剖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）解元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）浑身解数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846F0C34-55D4-415D-8DB0-BAF253A7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9163" y="3698875"/>
            <a:ext cx="5461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</a:p>
        </p:txBody>
      </p:sp>
      <p:sp>
        <p:nvSpPr>
          <p:cNvPr id="55" name="左大括号 54">
            <a:extLst>
              <a:ext uri="{FF2B5EF4-FFF2-40B4-BE49-F238E27FC236}">
                <a16:creationId xmlns:a16="http://schemas.microsoft.com/office/drawing/2014/main" xmlns="" id="{80A57061-5003-43C9-B119-BC3F02774076}"/>
              </a:ext>
            </a:extLst>
          </p:cNvPr>
          <p:cNvSpPr/>
          <p:nvPr/>
        </p:nvSpPr>
        <p:spPr>
          <a:xfrm>
            <a:off x="5257800" y="3309938"/>
            <a:ext cx="214313" cy="1538287"/>
          </a:xfrm>
          <a:prstGeom prst="leftBrace">
            <a:avLst>
              <a:gd name="adj1" fmla="val 43889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800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5BDA02B9-747F-4A99-A67E-620BC663A2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157538"/>
            <a:ext cx="595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jiě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6728097B-F783-4B79-8858-549AA8964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800475"/>
            <a:ext cx="593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jiè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5419FB46-D3A3-474F-B100-1427FC25D1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4421188"/>
            <a:ext cx="649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xiè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grpSp>
        <p:nvGrpSpPr>
          <p:cNvPr id="16415" name="组合 55">
            <a:extLst>
              <a:ext uri="{FF2B5EF4-FFF2-40B4-BE49-F238E27FC236}">
                <a16:creationId xmlns:a16="http://schemas.microsoft.com/office/drawing/2014/main" xmlns="" id="{7769D78B-CF16-4E8E-AC3A-7F244258DAA0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6416" name="文本框 6">
              <a:extLst>
                <a:ext uri="{FF2B5EF4-FFF2-40B4-BE49-F238E27FC236}">
                  <a16:creationId xmlns:a16="http://schemas.microsoft.com/office/drawing/2014/main" xmlns="" id="{0767233E-04CC-46DA-9A52-250E8B7930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40" name="直线连接符 9">
              <a:extLst>
                <a:ext uri="{FF2B5EF4-FFF2-40B4-BE49-F238E27FC236}">
                  <a16:creationId xmlns:a16="http://schemas.microsoft.com/office/drawing/2014/main" xmlns="" id="{6B5BFFA5-86C5-46EF-B52D-33CF8336D24B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菱形 47">
              <a:extLst>
                <a:ext uri="{FF2B5EF4-FFF2-40B4-BE49-F238E27FC236}">
                  <a16:creationId xmlns:a16="http://schemas.microsoft.com/office/drawing/2014/main" xmlns="" id="{8BED4935-F110-44BD-901A-58171748AFFF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9" grpId="0"/>
      <p:bldP spid="41" grpId="0"/>
      <p:bldP spid="42" grpId="0"/>
      <p:bldP spid="46" grpId="0"/>
      <p:bldP spid="47" grpId="0"/>
      <p:bldP spid="52" grpId="0"/>
      <p:bldP spid="56" grpId="0"/>
      <p:bldP spid="57" grpId="0"/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合 1">
            <a:extLst>
              <a:ext uri="{FF2B5EF4-FFF2-40B4-BE49-F238E27FC236}">
                <a16:creationId xmlns:a16="http://schemas.microsoft.com/office/drawing/2014/main" xmlns="" id="{2FC406B7-4062-44FA-9461-E230C852914F}"/>
              </a:ext>
            </a:extLst>
          </p:cNvPr>
          <p:cNvGrpSpPr>
            <a:grpSpLocks/>
          </p:cNvGrpSpPr>
          <p:nvPr/>
        </p:nvGrpSpPr>
        <p:grpSpPr bwMode="auto">
          <a:xfrm>
            <a:off x="544513" y="560388"/>
            <a:ext cx="1498600" cy="566737"/>
            <a:chOff x="611188" y="598488"/>
            <a:chExt cx="1498600" cy="566737"/>
          </a:xfrm>
        </p:grpSpPr>
        <p:sp>
          <p:nvSpPr>
            <p:cNvPr id="3" name="圆角矩形 2">
              <a:extLst>
                <a:ext uri="{FF2B5EF4-FFF2-40B4-BE49-F238E27FC236}">
                  <a16:creationId xmlns:a16="http://schemas.microsoft.com/office/drawing/2014/main" xmlns="" id="{B0991A1D-FE9E-45C9-8464-260CC344761C}"/>
                </a:ext>
              </a:extLst>
            </p:cNvPr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" name="圆角矩形 3">
              <a:extLst>
                <a:ext uri="{FF2B5EF4-FFF2-40B4-BE49-F238E27FC236}">
                  <a16:creationId xmlns:a16="http://schemas.microsoft.com/office/drawing/2014/main" xmlns="" id="{E3AA47BE-F56A-42FE-B8B2-2AA50EDBCFCE}"/>
                </a:ext>
              </a:extLst>
            </p:cNvPr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" name="圆角矩形 4">
              <a:extLst>
                <a:ext uri="{FF2B5EF4-FFF2-40B4-BE49-F238E27FC236}">
                  <a16:creationId xmlns:a16="http://schemas.microsoft.com/office/drawing/2014/main" xmlns="" id="{BF4F84C3-8EE4-44CA-9119-0BBD23624162}"/>
                </a:ext>
              </a:extLst>
            </p:cNvPr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437" name="矩形 1">
              <a:extLst>
                <a:ext uri="{FF2B5EF4-FFF2-40B4-BE49-F238E27FC236}">
                  <a16:creationId xmlns:a16="http://schemas.microsoft.com/office/drawing/2014/main" xmlns="" id="{9F9C580B-0B36-41AE-8D2F-57BE36335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形近字</a:t>
              </a:r>
            </a:p>
          </p:txBody>
        </p:sp>
      </p:grpSp>
      <p:sp>
        <p:nvSpPr>
          <p:cNvPr id="13315" name="TextBox 1">
            <a:extLst>
              <a:ext uri="{FF2B5EF4-FFF2-40B4-BE49-F238E27FC236}">
                <a16:creationId xmlns:a16="http://schemas.microsoft.com/office/drawing/2014/main" xmlns="" id="{1583F5D7-598C-44A9-8A05-B09ED95A9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1466850"/>
            <a:ext cx="630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辩</a:t>
            </a:r>
          </a:p>
        </p:txBody>
      </p:sp>
      <p:sp>
        <p:nvSpPr>
          <p:cNvPr id="13316" name="TextBox 3">
            <a:extLst>
              <a:ext uri="{FF2B5EF4-FFF2-40B4-BE49-F238E27FC236}">
                <a16:creationId xmlns:a16="http://schemas.microsoft.com/office/drawing/2014/main" xmlns="" id="{E4F814DA-6444-4CE2-B195-FEE3FE911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2450" y="1498600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畸</a:t>
            </a:r>
          </a:p>
        </p:txBody>
      </p:sp>
      <p:sp>
        <p:nvSpPr>
          <p:cNvPr id="13317" name="TextBox 4">
            <a:extLst>
              <a:ext uri="{FF2B5EF4-FFF2-40B4-BE49-F238E27FC236}">
                <a16:creationId xmlns:a16="http://schemas.microsoft.com/office/drawing/2014/main" xmlns="" id="{59BC4E19-51E0-4425-B0E5-6A6455CA0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2450" y="2278063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崎</a:t>
            </a:r>
          </a:p>
        </p:txBody>
      </p:sp>
      <p:sp>
        <p:nvSpPr>
          <p:cNvPr id="13318" name="TextBox 9">
            <a:extLst>
              <a:ext uri="{FF2B5EF4-FFF2-40B4-BE49-F238E27FC236}">
                <a16:creationId xmlns:a16="http://schemas.microsoft.com/office/drawing/2014/main" xmlns="" id="{E2990397-94FB-4A65-917E-9DEB53CA3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925" y="2303463"/>
            <a:ext cx="631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辫</a:t>
            </a:r>
          </a:p>
        </p:txBody>
      </p:sp>
      <p:sp>
        <p:nvSpPr>
          <p:cNvPr id="22" name="左大括号 21">
            <a:extLst>
              <a:ext uri="{FF2B5EF4-FFF2-40B4-BE49-F238E27FC236}">
                <a16:creationId xmlns:a16="http://schemas.microsoft.com/office/drawing/2014/main" xmlns="" id="{AE1790F8-B87C-4C8B-A6CD-55063FFD99DB}"/>
              </a:ext>
            </a:extLst>
          </p:cNvPr>
          <p:cNvSpPr/>
          <p:nvPr/>
        </p:nvSpPr>
        <p:spPr>
          <a:xfrm>
            <a:off x="590550" y="1635125"/>
            <a:ext cx="215900" cy="1944688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>
            <a:extLst>
              <a:ext uri="{FF2B5EF4-FFF2-40B4-BE49-F238E27FC236}">
                <a16:creationId xmlns:a16="http://schemas.microsoft.com/office/drawing/2014/main" xmlns="" id="{04701736-BEF8-4A3B-8CC0-5E39455E393F}"/>
              </a:ext>
            </a:extLst>
          </p:cNvPr>
          <p:cNvSpPr/>
          <p:nvPr/>
        </p:nvSpPr>
        <p:spPr>
          <a:xfrm>
            <a:off x="4641850" y="1636713"/>
            <a:ext cx="217488" cy="1992312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8632940-FCE3-496F-BDB9-0F6EE4446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1492250"/>
            <a:ext cx="252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dirty="0" err="1">
                <a:latin typeface="汉语拼音" pitchFamily="34" charset="0"/>
                <a:ea typeface="楷体" panose="02010609060101010101" pitchFamily="49" charset="-122"/>
              </a:rPr>
              <a:t>biàn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）论</a:t>
            </a:r>
          </a:p>
        </p:txBody>
      </p:sp>
      <p:sp>
        <p:nvSpPr>
          <p:cNvPr id="13322" name="TextBox 1">
            <a:extLst>
              <a:ext uri="{FF2B5EF4-FFF2-40B4-BE49-F238E27FC236}">
                <a16:creationId xmlns:a16="http://schemas.microsoft.com/office/drawing/2014/main" xmlns="" id="{F1A95F7D-A242-401E-AF06-5F188106C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25" y="3140075"/>
            <a:ext cx="630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辨</a:t>
            </a:r>
          </a:p>
        </p:txBody>
      </p:sp>
      <p:sp>
        <p:nvSpPr>
          <p:cNvPr id="13323" name="TextBox 4">
            <a:extLst>
              <a:ext uri="{FF2B5EF4-FFF2-40B4-BE49-F238E27FC236}">
                <a16:creationId xmlns:a16="http://schemas.microsoft.com/office/drawing/2014/main" xmlns="" id="{A0CBFB3D-75CC-4A18-AAD8-71BC78B63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2450" y="3109913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琦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D776BBA-BE12-4359-89AA-51FC294AA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0613" y="1492250"/>
            <a:ext cx="3036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jī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）形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07FA891-4BC6-4EA3-A39C-4E8B02D06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0613" y="3148013"/>
            <a:ext cx="2844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qí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）玉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004BB3B3-4DBB-454F-9974-EE5F1EA4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0613" y="2319338"/>
            <a:ext cx="292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qí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）岖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5FA530DD-502C-4544-85F4-E1BE9A781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2319338"/>
            <a:ext cx="252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biàn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）子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E5E53707-2CD6-4A29-BB5B-B36E3F77E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3148013"/>
            <a:ext cx="252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latin typeface="汉语拼音" pitchFamily="34" charset="0"/>
                <a:ea typeface="楷体" panose="02010609060101010101" pitchFamily="49" charset="-122"/>
              </a:rPr>
              <a:t>biàn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）别</a:t>
            </a:r>
          </a:p>
        </p:txBody>
      </p:sp>
      <p:grpSp>
        <p:nvGrpSpPr>
          <p:cNvPr id="18452" name="组合 55">
            <a:extLst>
              <a:ext uri="{FF2B5EF4-FFF2-40B4-BE49-F238E27FC236}">
                <a16:creationId xmlns:a16="http://schemas.microsoft.com/office/drawing/2014/main" xmlns="" id="{6FC0CDF3-6DE2-4BD4-9B22-94196EFE4798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8453" name="文本框 6">
              <a:extLst>
                <a:ext uri="{FF2B5EF4-FFF2-40B4-BE49-F238E27FC236}">
                  <a16:creationId xmlns:a16="http://schemas.microsoft.com/office/drawing/2014/main" xmlns="" id="{CFB84F34-1285-45EA-B660-B28F8154FF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40" name="直线连接符 9">
              <a:extLst>
                <a:ext uri="{FF2B5EF4-FFF2-40B4-BE49-F238E27FC236}">
                  <a16:creationId xmlns:a16="http://schemas.microsoft.com/office/drawing/2014/main" xmlns="" id="{246B9EFF-FFF1-43D2-9810-B355FC5D738B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菱形 40">
              <a:extLst>
                <a:ext uri="{FF2B5EF4-FFF2-40B4-BE49-F238E27FC236}">
                  <a16:creationId xmlns:a16="http://schemas.microsoft.com/office/drawing/2014/main" xmlns="" id="{4C8244C9-C6EA-410C-A460-2FC89FB882F9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22" grpId="0"/>
      <p:bldP spid="133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1">
            <a:extLst>
              <a:ext uri="{FF2B5EF4-FFF2-40B4-BE49-F238E27FC236}">
                <a16:creationId xmlns:a16="http://schemas.microsoft.com/office/drawing/2014/main" xmlns="" id="{20E76B8D-7CED-4127-B3AA-9E4D7593BAA5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484188"/>
            <a:ext cx="1743075" cy="566737"/>
            <a:chOff x="3406775" y="598488"/>
            <a:chExt cx="1743075" cy="566737"/>
          </a:xfrm>
        </p:grpSpPr>
        <p:sp>
          <p:nvSpPr>
            <p:cNvPr id="15" name="圆角矩形 14">
              <a:extLst>
                <a:ext uri="{FF2B5EF4-FFF2-40B4-BE49-F238E27FC236}">
                  <a16:creationId xmlns:a16="http://schemas.microsoft.com/office/drawing/2014/main" xmlns="" id="{AC356E32-208D-4D4B-9FC7-CE7E725C9EE7}"/>
                </a:ext>
              </a:extLst>
            </p:cNvPr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" name="圆角矩形 18">
              <a:extLst>
                <a:ext uri="{FF2B5EF4-FFF2-40B4-BE49-F238E27FC236}">
                  <a16:creationId xmlns:a16="http://schemas.microsoft.com/office/drawing/2014/main" xmlns="" id="{08A9B36E-F183-4F27-A115-26A7A6CEA947}"/>
                </a:ext>
              </a:extLst>
            </p:cNvPr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xmlns="" id="{38A8D271-A571-4414-9622-986B1EB81F1E}"/>
                </a:ext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E04322E3-ECA7-4994-95C1-70522FD100B5}"/>
                </a:ext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462" name="矩形 1">
              <a:extLst>
                <a:ext uri="{FF2B5EF4-FFF2-40B4-BE49-F238E27FC236}">
                  <a16:creationId xmlns:a16="http://schemas.microsoft.com/office/drawing/2014/main" xmlns="" id="{47ABB9B6-C4BA-415F-91EC-422583522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</a:p>
          </p:txBody>
        </p:sp>
      </p:grpSp>
      <p:sp>
        <p:nvSpPr>
          <p:cNvPr id="14339" name="矩形 12">
            <a:extLst>
              <a:ext uri="{FF2B5EF4-FFF2-40B4-BE49-F238E27FC236}">
                <a16:creationId xmlns:a16="http://schemas.microsoft.com/office/drawing/2014/main" xmlns="" id="{A2687017-36E4-47DB-9C53-AEAD3F6C0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969963"/>
            <a:ext cx="1266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绯红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06A13A7-E425-488E-B93B-5BBA07DB2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969963"/>
            <a:ext cx="2663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鲜红。</a:t>
            </a:r>
          </a:p>
        </p:txBody>
      </p:sp>
      <p:sp>
        <p:nvSpPr>
          <p:cNvPr id="14341" name="矩形 15">
            <a:extLst>
              <a:ext uri="{FF2B5EF4-FFF2-40B4-BE49-F238E27FC236}">
                <a16:creationId xmlns:a16="http://schemas.microsoft.com/office/drawing/2014/main" xmlns="" id="{CB429F52-9DDC-492A-9CDF-0B425AAA0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89547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宛如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C009519-955C-4347-B113-476D19DEC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1895475"/>
            <a:ext cx="3449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正像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好像。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矩形 17">
            <a:extLst>
              <a:ext uri="{FF2B5EF4-FFF2-40B4-BE49-F238E27FC236}">
                <a16:creationId xmlns:a16="http://schemas.microsoft.com/office/drawing/2014/main" xmlns="" id="{BC79656F-E2D3-4FE2-9194-7DD3F1991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82257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4344" name="矩形 21">
            <a:extLst>
              <a:ext uri="{FF2B5EF4-FFF2-40B4-BE49-F238E27FC236}">
                <a16:creationId xmlns:a16="http://schemas.microsoft.com/office/drawing/2014/main" xmlns="" id="{D245839D-2E7B-4D71-AD73-C6AE9C080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3778250"/>
            <a:ext cx="12668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C168A99-863E-4F74-9D71-3E3A9EBC0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2822575"/>
            <a:ext cx="68405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指改朝换代后仍然效忠前一朝代的人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也泛指大乱后遗留下来的人民。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52BD85F-02B4-45F3-AD89-3A36B7A5A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3778250"/>
            <a:ext cx="68405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没有根据的话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多指背后议论、诬蔑或挑拨的话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7" name="矩形 24">
            <a:extLst>
              <a:ext uri="{FF2B5EF4-FFF2-40B4-BE49-F238E27FC236}">
                <a16:creationId xmlns:a16="http://schemas.microsoft.com/office/drawing/2014/main" xmlns="" id="{A1C5C86D-BA89-4EAB-8CFA-A21A5E14B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433513"/>
            <a:ext cx="1266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陌生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873D0E5-A9E3-4D51-996E-D9A5283950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1433513"/>
            <a:ext cx="2709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生疏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不熟悉。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84177E5-6E67-411A-885B-09DB65375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2359025"/>
            <a:ext cx="3792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傲慢无礼。逊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谦逊。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0" name="矩形 27">
            <a:extLst>
              <a:ext uri="{FF2B5EF4-FFF2-40B4-BE49-F238E27FC236}">
                <a16:creationId xmlns:a16="http://schemas.microsoft.com/office/drawing/2014/main" xmlns="" id="{4A00775B-120F-43E7-9DDE-1C1C3BB06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35902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9475" name="组合 55">
            <a:extLst>
              <a:ext uri="{FF2B5EF4-FFF2-40B4-BE49-F238E27FC236}">
                <a16:creationId xmlns:a16="http://schemas.microsoft.com/office/drawing/2014/main" xmlns="" id="{D580EB54-ED82-486C-B9B7-AE8A87F0F26C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9476" name="文本框 6">
              <a:extLst>
                <a:ext uri="{FF2B5EF4-FFF2-40B4-BE49-F238E27FC236}">
                  <a16:creationId xmlns:a16="http://schemas.microsoft.com/office/drawing/2014/main" xmlns="" id="{274E5777-117B-4961-AFE1-EC55D69D83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31" name="直线连接符 9">
              <a:extLst>
                <a:ext uri="{FF2B5EF4-FFF2-40B4-BE49-F238E27FC236}">
                  <a16:creationId xmlns:a16="http://schemas.microsoft.com/office/drawing/2014/main" xmlns="" id="{0119E656-196E-4EED-B60A-461CEC06C4C5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菱形 31">
              <a:extLst>
                <a:ext uri="{FF2B5EF4-FFF2-40B4-BE49-F238E27FC236}">
                  <a16:creationId xmlns:a16="http://schemas.microsoft.com/office/drawing/2014/main" xmlns="" id="{84A735D1-3834-48BE-9E2C-45CD6CDBAF1B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3" grpId="0"/>
      <p:bldP spid="24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E7F8FE7-B5D9-49E2-9FE5-E880C719F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555625"/>
            <a:ext cx="4494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生物体某部分发育不正常。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11">
            <a:extLst>
              <a:ext uri="{FF2B5EF4-FFF2-40B4-BE49-F238E27FC236}">
                <a16:creationId xmlns:a16="http://schemas.microsoft.com/office/drawing/2014/main" xmlns="" id="{E2248248-EE0E-42A3-8810-A6BA49997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55562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畸形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5364" name="矩形 13">
            <a:extLst>
              <a:ext uri="{FF2B5EF4-FFF2-40B4-BE49-F238E27FC236}">
                <a16:creationId xmlns:a16="http://schemas.microsoft.com/office/drawing/2014/main" xmlns="" id="{736230CB-0527-4630-8C5B-0669F5A6A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139825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匿名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20EC220-69A1-4552-8C9C-A5F79A27A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139825"/>
            <a:ext cx="648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不署名或不署真实姓名。匿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6" name="矩形 15">
            <a:extLst>
              <a:ext uri="{FF2B5EF4-FFF2-40B4-BE49-F238E27FC236}">
                <a16:creationId xmlns:a16="http://schemas.microsoft.com/office/drawing/2014/main" xmlns="" id="{482631BE-2459-4BA2-9E2F-0B158D6D7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725613"/>
            <a:ext cx="12668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8ED9E54-4681-4EDC-90FC-4DDFC5F6AE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727200"/>
            <a:ext cx="19796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怀疑困惑。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8" name="矩形 17">
            <a:extLst>
              <a:ext uri="{FF2B5EF4-FFF2-40B4-BE49-F238E27FC236}">
                <a16:creationId xmlns:a16="http://schemas.microsoft.com/office/drawing/2014/main" xmlns="" id="{2E8494C3-F1BF-4D61-A813-F2352FEF8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309813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瞥见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9A6D467-3DC4-4525-A3EC-062BD0A49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2311400"/>
            <a:ext cx="19796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一眼看见。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0" name="矩形 19">
            <a:extLst>
              <a:ext uri="{FF2B5EF4-FFF2-40B4-BE49-F238E27FC236}">
                <a16:creationId xmlns:a16="http://schemas.microsoft.com/office/drawing/2014/main" xmlns="" id="{4969A887-4938-4868-A1FB-7E27BA1BB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895600"/>
            <a:ext cx="12668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6AE863C5-99CB-4A48-92F4-FC3923E86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2895600"/>
            <a:ext cx="69484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对学问、技术或业务有透彻的了解并熟练地掌握。文中是讽刺的说法。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2" name="矩形 21">
            <a:extLst>
              <a:ext uri="{FF2B5EF4-FFF2-40B4-BE49-F238E27FC236}">
                <a16:creationId xmlns:a16="http://schemas.microsoft.com/office/drawing/2014/main" xmlns="" id="{C9E2D8B1-8B84-4AC7-AE5B-5710F2230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3767138"/>
            <a:ext cx="1266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7D73777-783E-457D-8E6B-BF57EB525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3767138"/>
            <a:ext cx="307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拿定主张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决计。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矩形 25">
            <a:extLst>
              <a:ext uri="{FF2B5EF4-FFF2-40B4-BE49-F238E27FC236}">
                <a16:creationId xmlns:a16="http://schemas.microsoft.com/office/drawing/2014/main" xmlns="" id="{CC14CA71-FE0E-4CBE-A10D-61F2BD88E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4352925"/>
            <a:ext cx="12668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诘责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C92F149-A347-49EC-9324-1A11A730D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4351338"/>
            <a:ext cx="1262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责问。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95" name="组合 55">
            <a:extLst>
              <a:ext uri="{FF2B5EF4-FFF2-40B4-BE49-F238E27FC236}">
                <a16:creationId xmlns:a16="http://schemas.microsoft.com/office/drawing/2014/main" xmlns="" id="{E6501731-A8AD-4961-9E89-172AB3622963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20496" name="文本框 6">
              <a:extLst>
                <a:ext uri="{FF2B5EF4-FFF2-40B4-BE49-F238E27FC236}">
                  <a16:creationId xmlns:a16="http://schemas.microsoft.com/office/drawing/2014/main" xmlns="" id="{8FD1E1B2-A7CC-4C09-98CB-93BB9A9CA2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32" name="直线连接符 9">
              <a:extLst>
                <a:ext uri="{FF2B5EF4-FFF2-40B4-BE49-F238E27FC236}">
                  <a16:creationId xmlns:a16="http://schemas.microsoft.com/office/drawing/2014/main" xmlns="" id="{D095CD64-1DE0-4BED-BE52-ABCE25BAE3CD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菱形 32">
              <a:extLst>
                <a:ext uri="{FF2B5EF4-FFF2-40B4-BE49-F238E27FC236}">
                  <a16:creationId xmlns:a16="http://schemas.microsoft.com/office/drawing/2014/main" xmlns="" id="{8E593899-54AD-458F-97B6-AA56D7814D20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7" grpId="0"/>
      <p:bldP spid="19" grpId="0"/>
      <p:bldP spid="21" grpId="0"/>
      <p:bldP spid="23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0">
            <a:extLst>
              <a:ext uri="{FF2B5EF4-FFF2-40B4-BE49-F238E27FC236}">
                <a16:creationId xmlns:a16="http://schemas.microsoft.com/office/drawing/2014/main" xmlns="" id="{811ACE24-74DF-46BB-B707-4D62F36B5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216150"/>
            <a:ext cx="2519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杳无消息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4685362-76F9-430A-BBD5-205456607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2216150"/>
            <a:ext cx="60483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一直得不到一点消息。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远得看不见踪影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6388" name="矩形 10">
            <a:extLst>
              <a:ext uri="{FF2B5EF4-FFF2-40B4-BE49-F238E27FC236}">
                <a16:creationId xmlns:a16="http://schemas.microsoft.com/office/drawing/2014/main" xmlns="" id="{A0938DA6-63AB-49D0-9958-3D00AEC42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344863"/>
            <a:ext cx="1987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抑扬顿挫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90FA135-AB09-47D7-84D2-B086195A1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3344863"/>
            <a:ext cx="57610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声音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高低起伏和停顿转折。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9" name="组合 55">
            <a:extLst>
              <a:ext uri="{FF2B5EF4-FFF2-40B4-BE49-F238E27FC236}">
                <a16:creationId xmlns:a16="http://schemas.microsoft.com/office/drawing/2014/main" xmlns="" id="{C5C7A876-1E94-49D1-A69B-CC802DF15B48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21510" name="文本框 6">
              <a:extLst>
                <a:ext uri="{FF2B5EF4-FFF2-40B4-BE49-F238E27FC236}">
                  <a16:creationId xmlns:a16="http://schemas.microsoft.com/office/drawing/2014/main" xmlns="" id="{68CCAA35-B8B2-4BD3-88B0-B8F5D1C44B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13" name="直线连接符 9">
              <a:extLst>
                <a:ext uri="{FF2B5EF4-FFF2-40B4-BE49-F238E27FC236}">
                  <a16:creationId xmlns:a16="http://schemas.microsoft.com/office/drawing/2014/main" xmlns="" id="{69868741-33A9-4D2C-B80E-ED4523C35F3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xmlns="" id="{D018DBB4-74BD-413C-BFDC-07D57FC6920B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6391" name="矩形 23">
            <a:extLst>
              <a:ext uri="{FF2B5EF4-FFF2-40B4-BE49-F238E27FC236}">
                <a16:creationId xmlns:a16="http://schemas.microsoft.com/office/drawing/2014/main" xmlns="" id="{6F63E40E-6DDB-4F4D-9366-CED021E6B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087438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美其名曰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CF9AB10-83E2-413C-88D9-781311046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1089025"/>
            <a:ext cx="61912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把不美的事物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美化他的名字叫。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5">
            <a:extLst>
              <a:ext uri="{FF2B5EF4-FFF2-40B4-BE49-F238E27FC236}">
                <a16:creationId xmlns:a16="http://schemas.microsoft.com/office/drawing/2014/main" xmlns="" id="{CA6EF6C3-ADCD-48D9-9E54-C1C6FD84E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" y="1023938"/>
            <a:ext cx="8081963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读课文，说说文章是按照怎样的顺序来写的。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2CA5D90-AFE4-4F59-9969-F35BA1234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066925"/>
            <a:ext cx="71501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按照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时间先后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空间转换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（东京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仙台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离开仙台）的顺序来写的。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1" name="组合 8">
            <a:extLst>
              <a:ext uri="{FF2B5EF4-FFF2-40B4-BE49-F238E27FC236}">
                <a16:creationId xmlns:a16="http://schemas.microsoft.com/office/drawing/2014/main" xmlns="" id="{186A64A8-14D0-4EAD-99F6-7A26F7162846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22532" name="文本框 6">
              <a:extLst>
                <a:ext uri="{FF2B5EF4-FFF2-40B4-BE49-F238E27FC236}">
                  <a16:creationId xmlns:a16="http://schemas.microsoft.com/office/drawing/2014/main" xmlns="" id="{8E3AEB67-BAD3-46F3-AC9F-E9F1FF2166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0667524E-0D54-4F61-BF48-22D1B0B1B703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E2D89852-3010-4593-9B02-6A4AE142177A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2">
            <a:extLst>
              <a:ext uri="{FF2B5EF4-FFF2-40B4-BE49-F238E27FC236}">
                <a16:creationId xmlns:a16="http://schemas.microsoft.com/office/drawing/2014/main" xmlns="" id="{273F2E2E-B4E4-4155-A7D1-857DD822D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595313"/>
            <a:ext cx="82073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找出</a:t>
            </a:r>
            <a:r>
              <a:rPr lang="zh-CN" altLang="en-US" sz="2800" b="1" dirty="0">
                <a:latin typeface="宋体" panose="02010600030101010101" pitchFamily="2" charset="-122"/>
              </a:rPr>
              <a:t>对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藤</a:t>
            </a:r>
            <a:r>
              <a:rPr lang="zh-CN" altLang="en-US" sz="2800" b="1" dirty="0">
                <a:latin typeface="宋体" panose="02010600030101010101" pitchFamily="2" charset="-122"/>
              </a:rPr>
              <a:t>野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先生外貌</a:t>
            </a:r>
            <a:r>
              <a:rPr lang="zh-CN" altLang="en-US" sz="2800" b="1" dirty="0">
                <a:latin typeface="宋体" panose="02010600030101010101" pitchFamily="2" charset="-122"/>
              </a:rPr>
              <a:t>、举止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等进行描写</a:t>
            </a:r>
            <a:r>
              <a:rPr lang="zh-CN" altLang="en-US" sz="2800" b="1" dirty="0">
                <a:latin typeface="宋体" panose="02010600030101010101" pitchFamily="2" charset="-122"/>
              </a:rPr>
              <a:t>的句 子，说说藤野先生给你留下了怎样的初印象。</a:t>
            </a:r>
          </a:p>
        </p:txBody>
      </p:sp>
      <p:sp>
        <p:nvSpPr>
          <p:cNvPr id="18435" name="矩形 2">
            <a:extLst>
              <a:ext uri="{FF2B5EF4-FFF2-40B4-BE49-F238E27FC236}">
                <a16:creationId xmlns:a16="http://schemas.microsoft.com/office/drawing/2014/main" xmlns="" id="{37FB0CCA-E3FE-4ABD-B1D6-6B250FC65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725" y="2282825"/>
            <a:ext cx="12652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外貌：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47692F9-109E-449D-8E7F-0685E677C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2475" y="2282825"/>
            <a:ext cx="4152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黑瘦、八字须、戴着眼镜</a:t>
            </a:r>
          </a:p>
        </p:txBody>
      </p:sp>
      <p:sp>
        <p:nvSpPr>
          <p:cNvPr id="18437" name="矩形 4">
            <a:extLst>
              <a:ext uri="{FF2B5EF4-FFF2-40B4-BE49-F238E27FC236}">
                <a16:creationId xmlns:a16="http://schemas.microsoft.com/office/drawing/2014/main" xmlns="" id="{CCAC6690-834D-4855-9ECB-4716ED4DF6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725" y="3111500"/>
            <a:ext cx="12652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举止：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A0CB9B0-D551-4952-8D2C-AB6666B2F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2475" y="3111500"/>
            <a:ext cx="37925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挟着一叠大大小小的书</a:t>
            </a:r>
          </a:p>
        </p:txBody>
      </p:sp>
      <p:sp>
        <p:nvSpPr>
          <p:cNvPr id="18439" name="矩形 6">
            <a:extLst>
              <a:ext uri="{FF2B5EF4-FFF2-40B4-BE49-F238E27FC236}">
                <a16:creationId xmlns:a16="http://schemas.microsoft.com/office/drawing/2014/main" xmlns="" id="{1A7B3F29-CC31-4558-80A3-EA5FEF4AC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725" y="3940175"/>
            <a:ext cx="12652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声调：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6F17972-8650-479B-A2F3-A7D4A910A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2475" y="3940175"/>
            <a:ext cx="2709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缓慢而很有顿挫</a:t>
            </a:r>
          </a:p>
        </p:txBody>
      </p:sp>
      <p:sp>
        <p:nvSpPr>
          <p:cNvPr id="18441" name="矩形 7">
            <a:extLst>
              <a:ext uri="{FF2B5EF4-FFF2-40B4-BE49-F238E27FC236}">
                <a16:creationId xmlns:a16="http://schemas.microsoft.com/office/drawing/2014/main" xmlns="" id="{9BC858A6-2695-4DA3-B1A2-C8259195DE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850" y="1663700"/>
            <a:ext cx="198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人物身份：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5B5E594-7DC8-4C40-945D-68D6953440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4925" y="1663700"/>
            <a:ext cx="39608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仙台医学院的医学教授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大括号 1">
            <a:extLst>
              <a:ext uri="{FF2B5EF4-FFF2-40B4-BE49-F238E27FC236}">
                <a16:creationId xmlns:a16="http://schemas.microsoft.com/office/drawing/2014/main" xmlns="" id="{29B91651-E7A7-4C07-9454-3EDA38DD0E61}"/>
              </a:ext>
            </a:extLst>
          </p:cNvPr>
          <p:cNvSpPr/>
          <p:nvPr/>
        </p:nvSpPr>
        <p:spPr>
          <a:xfrm>
            <a:off x="6391275" y="1925638"/>
            <a:ext cx="503238" cy="2536825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444" name="TextBox 2">
            <a:extLst>
              <a:ext uri="{FF2B5EF4-FFF2-40B4-BE49-F238E27FC236}">
                <a16:creationId xmlns:a16="http://schemas.microsoft.com/office/drawing/2014/main" xmlns="" id="{76936BCF-6C8C-48C5-B452-1639EE73C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7538" y="2338388"/>
            <a:ext cx="1655762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一位严谨、朴素、古板的老师</a:t>
            </a:r>
          </a:p>
        </p:txBody>
      </p:sp>
      <p:grpSp>
        <p:nvGrpSpPr>
          <p:cNvPr id="23564" name="组合 15">
            <a:extLst>
              <a:ext uri="{FF2B5EF4-FFF2-40B4-BE49-F238E27FC236}">
                <a16:creationId xmlns:a16="http://schemas.microsoft.com/office/drawing/2014/main" xmlns="" id="{2E3D0A54-32A8-44EC-B6A1-0186BBC22956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3565" name="文本框 6">
              <a:extLst>
                <a:ext uri="{FF2B5EF4-FFF2-40B4-BE49-F238E27FC236}">
                  <a16:creationId xmlns:a16="http://schemas.microsoft.com/office/drawing/2014/main" xmlns="" id="{62E51096-C23E-4C0A-8F6C-167D1B523C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9" name="直线连接符 9">
              <a:extLst>
                <a:ext uri="{FF2B5EF4-FFF2-40B4-BE49-F238E27FC236}">
                  <a16:creationId xmlns:a16="http://schemas.microsoft.com/office/drawing/2014/main" xmlns="" id="{59FC6278-7801-4E74-8C15-14678474B4A3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>
                <a:ext uri="{FF2B5EF4-FFF2-40B4-BE49-F238E27FC236}">
                  <a16:creationId xmlns:a16="http://schemas.microsoft.com/office/drawing/2014/main" xmlns="" id="{EB50C841-7822-423C-99A2-488A91672435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9" grpId="0"/>
      <p:bldP spid="18437" grpId="0"/>
      <p:bldP spid="11" grpId="0"/>
      <p:bldP spid="18439" grpId="0"/>
      <p:bldP spid="13" grpId="0"/>
      <p:bldP spid="18441" grpId="0"/>
      <p:bldP spid="15" grpId="0"/>
      <p:bldP spid="2" grpId="0" animBg="1"/>
      <p:bldP spid="184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>
            <a:extLst>
              <a:ext uri="{FF2B5EF4-FFF2-40B4-BE49-F238E27FC236}">
                <a16:creationId xmlns:a16="http://schemas.microsoft.com/office/drawing/2014/main" xmlns="" id="{B0E314AB-BCA9-4D44-946E-373EB524A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555625"/>
            <a:ext cx="81359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    文中具体写了作者与藤野先生相处的哪几个典型事例？表现了藤野先生怎样的思想品质？</a:t>
            </a:r>
            <a:endParaRPr lang="zh-CN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9459" name="矩形 6">
            <a:extLst>
              <a:ext uri="{FF2B5EF4-FFF2-40B4-BE49-F238E27FC236}">
                <a16:creationId xmlns:a16="http://schemas.microsoft.com/office/drawing/2014/main" xmlns="" id="{44E652BB-306F-404A-ADB2-AFFA60AE4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838" y="1639888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添改讲义</a:t>
            </a:r>
          </a:p>
        </p:txBody>
      </p:sp>
      <p:sp>
        <p:nvSpPr>
          <p:cNvPr id="19460" name="矩形 7">
            <a:extLst>
              <a:ext uri="{FF2B5EF4-FFF2-40B4-BE49-F238E27FC236}">
                <a16:creationId xmlns:a16="http://schemas.microsoft.com/office/drawing/2014/main" xmlns="" id="{7423CF9B-28EF-4B00-8C11-1676631AD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838" y="2436813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纠正解剖图</a:t>
            </a:r>
          </a:p>
        </p:txBody>
      </p:sp>
      <p:sp>
        <p:nvSpPr>
          <p:cNvPr id="19461" name="矩形 8">
            <a:extLst>
              <a:ext uri="{FF2B5EF4-FFF2-40B4-BE49-F238E27FC236}">
                <a16:creationId xmlns:a16="http://schemas.microsoft.com/office/drawing/2014/main" xmlns="" id="{00FBEC6F-9E20-4642-BD23-2CC379BEFC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838" y="3262313"/>
            <a:ext cx="234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关心解剖实习</a:t>
            </a:r>
          </a:p>
        </p:txBody>
      </p:sp>
      <p:sp>
        <p:nvSpPr>
          <p:cNvPr id="19462" name="矩形 9">
            <a:extLst>
              <a:ext uri="{FF2B5EF4-FFF2-40B4-BE49-F238E27FC236}">
                <a16:creationId xmlns:a16="http://schemas.microsoft.com/office/drawing/2014/main" xmlns="" id="{50AE57E7-062D-433E-8DB0-5244EDEEAD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838" y="4087813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了解裹脚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5A4FC6A-13BC-49DE-B40F-F5C0756C4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1639888"/>
            <a:ext cx="594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正直热忱、工作认真负责、一丝不苟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F7B9DAF-BE9E-46DB-A9DD-F00126634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2436813"/>
            <a:ext cx="5248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严格要求、循循善诱、尊重科学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E8BDB5B-70FF-4421-8F2F-731BE8334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3262313"/>
            <a:ext cx="4513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真诚关怀、正直无私、热情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0BAFE68-DA84-4722-A2DF-752B8DC3F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4087813"/>
            <a:ext cx="5800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认真求实的精神，严谨的治学态度</a:t>
            </a:r>
          </a:p>
        </p:txBody>
      </p:sp>
      <p:sp>
        <p:nvSpPr>
          <p:cNvPr id="2" name="右箭头 1">
            <a:extLst>
              <a:ext uri="{FF2B5EF4-FFF2-40B4-BE49-F238E27FC236}">
                <a16:creationId xmlns:a16="http://schemas.microsoft.com/office/drawing/2014/main" xmlns="" id="{C076C4DD-D548-44E3-8071-530EFE3FF9CC}"/>
              </a:ext>
            </a:extLst>
          </p:cNvPr>
          <p:cNvSpPr/>
          <p:nvPr/>
        </p:nvSpPr>
        <p:spPr>
          <a:xfrm>
            <a:off x="2700338" y="1854200"/>
            <a:ext cx="431800" cy="131763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右箭头 15">
            <a:extLst>
              <a:ext uri="{FF2B5EF4-FFF2-40B4-BE49-F238E27FC236}">
                <a16:creationId xmlns:a16="http://schemas.microsoft.com/office/drawing/2014/main" xmlns="" id="{AFBE3586-CB69-4DEC-9B9A-422061B69460}"/>
              </a:ext>
            </a:extLst>
          </p:cNvPr>
          <p:cNvSpPr/>
          <p:nvPr/>
        </p:nvSpPr>
        <p:spPr>
          <a:xfrm>
            <a:off x="2700338" y="3459163"/>
            <a:ext cx="431800" cy="131762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右箭头 16">
            <a:extLst>
              <a:ext uri="{FF2B5EF4-FFF2-40B4-BE49-F238E27FC236}">
                <a16:creationId xmlns:a16="http://schemas.microsoft.com/office/drawing/2014/main" xmlns="" id="{A38A3FCA-FB42-43EE-8330-86286B6CE7CB}"/>
              </a:ext>
            </a:extLst>
          </p:cNvPr>
          <p:cNvSpPr/>
          <p:nvPr/>
        </p:nvSpPr>
        <p:spPr>
          <a:xfrm>
            <a:off x="2700338" y="4321175"/>
            <a:ext cx="431800" cy="130175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xmlns="" id="{E500BE35-0E9D-489D-B62B-6087E8B9EBA4}"/>
              </a:ext>
            </a:extLst>
          </p:cNvPr>
          <p:cNvSpPr/>
          <p:nvPr/>
        </p:nvSpPr>
        <p:spPr>
          <a:xfrm>
            <a:off x="2700338" y="2698750"/>
            <a:ext cx="431800" cy="131763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4590" name="组合 15">
            <a:extLst>
              <a:ext uri="{FF2B5EF4-FFF2-40B4-BE49-F238E27FC236}">
                <a16:creationId xmlns:a16="http://schemas.microsoft.com/office/drawing/2014/main" xmlns="" id="{0909F6CB-EEAC-4830-B7A6-0C74418F98A3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4591" name="文本框 6">
              <a:extLst>
                <a:ext uri="{FF2B5EF4-FFF2-40B4-BE49-F238E27FC236}">
                  <a16:creationId xmlns:a16="http://schemas.microsoft.com/office/drawing/2014/main" xmlns="" id="{A8FB0161-9727-4CB2-A333-24001DAF55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21" name="直线连接符 9">
              <a:extLst>
                <a:ext uri="{FF2B5EF4-FFF2-40B4-BE49-F238E27FC236}">
                  <a16:creationId xmlns:a16="http://schemas.microsoft.com/office/drawing/2014/main" xmlns="" id="{2B2E4AB3-4813-4CDF-B2E4-B0F6499D1FB2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>
                  <a16:creationId xmlns:a16="http://schemas.microsoft.com/office/drawing/2014/main" xmlns="" id="{14D4E8C6-DF94-4628-9ADF-F4C407D2CA83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2" grpId="0"/>
      <p:bldP spid="11" grpId="0"/>
      <p:bldP spid="12" grpId="0"/>
      <p:bldP spid="13" grpId="0"/>
      <p:bldP spid="14" grpId="0"/>
      <p:bldP spid="2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Text Box 3">
            <a:extLst>
              <a:ext uri="{FF2B5EF4-FFF2-40B4-BE49-F238E27FC236}">
                <a16:creationId xmlns:a16="http://schemas.microsoft.com/office/drawing/2014/main" xmlns="" id="{91F7221C-016C-474F-A7B2-3888A09FD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1906588"/>
            <a:ext cx="8064500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   藤野先生感到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悲伤、惋惜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，但是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尊重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作者的决定。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可以从“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悲哀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似乎想说话，但竟没有说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凄然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叹息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”等词句中看出来。</a:t>
            </a:r>
          </a:p>
        </p:txBody>
      </p:sp>
      <p:sp>
        <p:nvSpPr>
          <p:cNvPr id="20483" name="Rectangle 9">
            <a:extLst>
              <a:ext uri="{FF2B5EF4-FFF2-40B4-BE49-F238E27FC236}">
                <a16:creationId xmlns:a16="http://schemas.microsoft.com/office/drawing/2014/main" xmlns="" id="{E2BAED0C-0635-4292-B317-19532E449F96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84213" y="700088"/>
            <a:ext cx="80645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作者决定离开仙台，告知藤野先生后，藤野先生的态度如何？你是从哪里看出来的？</a:t>
            </a:r>
          </a:p>
        </p:txBody>
      </p:sp>
      <p:grpSp>
        <p:nvGrpSpPr>
          <p:cNvPr id="25603" name="组合 15">
            <a:extLst>
              <a:ext uri="{FF2B5EF4-FFF2-40B4-BE49-F238E27FC236}">
                <a16:creationId xmlns:a16="http://schemas.microsoft.com/office/drawing/2014/main" xmlns="" id="{932E7042-B883-4B3F-B320-D6A62EA9C3A0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5604" name="文本框 6">
              <a:extLst>
                <a:ext uri="{FF2B5EF4-FFF2-40B4-BE49-F238E27FC236}">
                  <a16:creationId xmlns:a16="http://schemas.microsoft.com/office/drawing/2014/main" xmlns="" id="{00E83E03-F1ED-42A2-B00F-BD5093B357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B32AAE4C-C33B-4DD0-A140-857419F0A72E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A991E0D4-B062-4855-909E-1815286D22F4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08藤野先生">
            <a:extLst>
              <a:ext uri="{FF2B5EF4-FFF2-40B4-BE49-F238E27FC236}">
                <a16:creationId xmlns:a16="http://schemas.microsoft.com/office/drawing/2014/main" xmlns="" id="{C8879BBF-B86F-4693-BE46-AF0F040BF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250950"/>
            <a:ext cx="2276475" cy="358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ext Box 3">
            <a:extLst>
              <a:ext uri="{FF2B5EF4-FFF2-40B4-BE49-F238E27FC236}">
                <a16:creationId xmlns:a16="http://schemas.microsoft.com/office/drawing/2014/main" xmlns="" id="{265D8207-20D3-4D6E-8610-17CB7D006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4079875"/>
            <a:ext cx="5372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endParaRPr lang="zh-CN" altLang="en-US" sz="2400">
              <a:solidFill>
                <a:srgbClr val="F07474"/>
              </a:solidFill>
            </a:endParaRPr>
          </a:p>
        </p:txBody>
      </p:sp>
      <p:pic>
        <p:nvPicPr>
          <p:cNvPr id="21508" name="Picture 7" descr="21藤野先生题字">
            <a:extLst>
              <a:ext uri="{FF2B5EF4-FFF2-40B4-BE49-F238E27FC236}">
                <a16:creationId xmlns:a16="http://schemas.microsoft.com/office/drawing/2014/main" xmlns="" id="{9CF93FC5-ACC2-46BE-86C8-5A97C60A0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-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" t="1471"/>
          <a:stretch>
            <a:fillRect/>
          </a:stretch>
        </p:blipFill>
        <p:spPr bwMode="auto">
          <a:xfrm>
            <a:off x="5021263" y="1250950"/>
            <a:ext cx="2236787" cy="358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8">
            <a:extLst>
              <a:ext uri="{FF2B5EF4-FFF2-40B4-BE49-F238E27FC236}">
                <a16:creationId xmlns:a16="http://schemas.microsoft.com/office/drawing/2014/main" xmlns="" id="{1598071A-D5A6-463F-B46E-EC5ED3D8CB2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657350" y="346075"/>
            <a:ext cx="58293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藤野先生送给鲁迅的照片及背面题词</a:t>
            </a:r>
          </a:p>
        </p:txBody>
      </p:sp>
      <p:grpSp>
        <p:nvGrpSpPr>
          <p:cNvPr id="26629" name="组合 15">
            <a:extLst>
              <a:ext uri="{FF2B5EF4-FFF2-40B4-BE49-F238E27FC236}">
                <a16:creationId xmlns:a16="http://schemas.microsoft.com/office/drawing/2014/main" xmlns="" id="{FFA08E2C-B9B6-409D-929D-ED7ACD825F8F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6630" name="文本框 6">
              <a:extLst>
                <a:ext uri="{FF2B5EF4-FFF2-40B4-BE49-F238E27FC236}">
                  <a16:creationId xmlns:a16="http://schemas.microsoft.com/office/drawing/2014/main" xmlns="" id="{87D9E054-25B2-4F17-A83D-D85445FA0F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2" name="直线连接符 9">
              <a:extLst>
                <a:ext uri="{FF2B5EF4-FFF2-40B4-BE49-F238E27FC236}">
                  <a16:creationId xmlns:a16="http://schemas.microsoft.com/office/drawing/2014/main" xmlns="" id="{A9B9A343-D071-4F5B-AE8B-A3503061FBA5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6FFBB124-2565-442E-B121-9B4166733647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>
    <p:sndAc>
      <p:stSnd>
        <p:snd r:embed="rId2" name="projctor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4" descr="C:\Users\fanjiaojiao\Desktop\u=3712362688,4026624526&amp;fm=27&amp;gp=0.jpg">
            <a:extLst>
              <a:ext uri="{FF2B5EF4-FFF2-40B4-BE49-F238E27FC236}">
                <a16:creationId xmlns:a16="http://schemas.microsoft.com/office/drawing/2014/main" xmlns="" id="{5558DF79-CB2A-43D9-9A21-E9B05B424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6" name="组合 1">
            <a:extLst>
              <a:ext uri="{FF2B5EF4-FFF2-40B4-BE49-F238E27FC236}">
                <a16:creationId xmlns:a16="http://schemas.microsoft.com/office/drawing/2014/main" xmlns="" id="{451B0174-3C6D-43EF-BC82-9633D16FC118}"/>
              </a:ext>
            </a:extLst>
          </p:cNvPr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7" name="圆角矩形 6">
              <a:extLst>
                <a:ext uri="{FF2B5EF4-FFF2-40B4-BE49-F238E27FC236}">
                  <a16:creationId xmlns:a16="http://schemas.microsoft.com/office/drawing/2014/main" xmlns="" id="{9862BDAB-A5F3-46FD-8708-3F762A5DCBB7}"/>
                </a:ext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48" name="文本框 1">
              <a:extLst>
                <a:ext uri="{FF2B5EF4-FFF2-40B4-BE49-F238E27FC236}">
                  <a16:creationId xmlns:a16="http://schemas.microsoft.com/office/drawing/2014/main" xmlns="" id="{87D119A5-DBDE-465C-853A-83FB512F60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820C2A-5CEE-4C4A-BC27-98F5AB9715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238625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380F7C5-321A-4373-9212-784466A0B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51" name="矩形 7">
            <a:extLst>
              <a:ext uri="{FF2B5EF4-FFF2-40B4-BE49-F238E27FC236}">
                <a16:creationId xmlns:a16="http://schemas.microsoft.com/office/drawing/2014/main" xmlns="" id="{3033F953-A661-4D20-AFF0-F43694967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288" y="42275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4" action="ppaction://hlinksldjump"/>
              </a:rPr>
              <a:t>第一课时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52" name="矩形 8">
            <a:extLst>
              <a:ext uri="{FF2B5EF4-FFF2-40B4-BE49-F238E27FC236}">
                <a16:creationId xmlns:a16="http://schemas.microsoft.com/office/drawing/2014/main" xmlns="" id="{02F38DB2-0F89-411E-862A-37B42C444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>
                <a:solidFill>
                  <a:schemeClr val="bg1"/>
                </a:solidFill>
                <a:hlinkClick r:id="rId5" action="ppaction://hlinksldjump"/>
              </a:rPr>
              <a:t>第二课时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TextBox 48">
            <a:extLst>
              <a:ext uri="{FF2B5EF4-FFF2-40B4-BE49-F238E27FC236}">
                <a16:creationId xmlns:a16="http://schemas.microsoft.com/office/drawing/2014/main" xmlns="" id="{67ABF826-958D-4F84-AC6A-39518CFEAC00}"/>
              </a:ext>
            </a:extLst>
          </p:cNvPr>
          <p:cNvSpPr txBox="1"/>
          <p:nvPr/>
        </p:nvSpPr>
        <p:spPr>
          <a:xfrm>
            <a:off x="2663788" y="1563638"/>
            <a:ext cx="3816424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6</a:t>
            </a:r>
            <a:r>
              <a:rPr lang="en-US" altLang="zh-CN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藤野先生</a:t>
            </a:r>
          </a:p>
        </p:txBody>
      </p:sp>
      <p:pic>
        <p:nvPicPr>
          <p:cNvPr id="12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Text Box 3">
            <a:extLst>
              <a:ext uri="{FF2B5EF4-FFF2-40B4-BE49-F238E27FC236}">
                <a16:creationId xmlns:a16="http://schemas.microsoft.com/office/drawing/2014/main" xmlns="" id="{F5CEDE39-09FA-4FB1-9E90-04AFDCAF8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750" y="1839913"/>
            <a:ext cx="7272338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装订收藏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悬挂先生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多写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，把怀念之情化为斗争的勇气和力量。</a:t>
            </a:r>
          </a:p>
        </p:txBody>
      </p:sp>
      <p:sp>
        <p:nvSpPr>
          <p:cNvPr id="22531" name="Rectangle 8">
            <a:extLst>
              <a:ext uri="{FF2B5EF4-FFF2-40B4-BE49-F238E27FC236}">
                <a16:creationId xmlns:a16="http://schemas.microsoft.com/office/drawing/2014/main" xmlns="" id="{C420A837-1245-432A-8277-5329F357D86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47750" y="842963"/>
            <a:ext cx="70532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作者离开仙台后，是如何怀念藤野先生的？</a:t>
            </a:r>
          </a:p>
        </p:txBody>
      </p:sp>
      <p:grpSp>
        <p:nvGrpSpPr>
          <p:cNvPr id="27651" name="组合 15">
            <a:extLst>
              <a:ext uri="{FF2B5EF4-FFF2-40B4-BE49-F238E27FC236}">
                <a16:creationId xmlns:a16="http://schemas.microsoft.com/office/drawing/2014/main" xmlns="" id="{234D3FE3-C3CE-48B5-AB5F-CC81BB6E6F4C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7652" name="文本框 6">
              <a:extLst>
                <a:ext uri="{FF2B5EF4-FFF2-40B4-BE49-F238E27FC236}">
                  <a16:creationId xmlns:a16="http://schemas.microsoft.com/office/drawing/2014/main" xmlns="" id="{E3BA213C-73F2-41C6-9917-60C1AB7405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8E775F4D-C357-4A6C-AC91-E77A4A686B1D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4E0344BD-65D4-454A-AE76-2DFF12638BC9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>
            <a:extLst>
              <a:ext uri="{FF2B5EF4-FFF2-40B4-BE49-F238E27FC236}">
                <a16:creationId xmlns:a16="http://schemas.microsoft.com/office/drawing/2014/main" xmlns="" id="{5DF35D4B-2BE7-410D-B62A-E6E648D18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325" y="842963"/>
            <a:ext cx="8064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    通过以上学习，我们可以找出文章的一条叙事线索：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A6C9BC7-78E9-4DED-8295-273FD4BDB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5" y="2139950"/>
            <a:ext cx="44719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我与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藤野先生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的交往</a:t>
            </a:r>
          </a:p>
        </p:txBody>
      </p:sp>
      <p:sp>
        <p:nvSpPr>
          <p:cNvPr id="23556" name="文本框 3">
            <a:extLst>
              <a:ext uri="{FF2B5EF4-FFF2-40B4-BE49-F238E27FC236}">
                <a16:creationId xmlns:a16="http://schemas.microsoft.com/office/drawing/2014/main" xmlns="" id="{B9EFF53F-49D3-4060-B1B0-468C087A7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8" y="2986088"/>
            <a:ext cx="9604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相识</a:t>
            </a:r>
          </a:p>
        </p:txBody>
      </p:sp>
      <p:sp>
        <p:nvSpPr>
          <p:cNvPr id="23557" name="文本框 5">
            <a:extLst>
              <a:ext uri="{FF2B5EF4-FFF2-40B4-BE49-F238E27FC236}">
                <a16:creationId xmlns:a16="http://schemas.microsoft.com/office/drawing/2014/main" xmlns="" id="{C899F412-37AC-447E-8061-B3634BCD95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4063" y="2986088"/>
            <a:ext cx="9588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相处</a:t>
            </a:r>
          </a:p>
        </p:txBody>
      </p:sp>
      <p:sp>
        <p:nvSpPr>
          <p:cNvPr id="23558" name="文本框 6">
            <a:extLst>
              <a:ext uri="{FF2B5EF4-FFF2-40B4-BE49-F238E27FC236}">
                <a16:creationId xmlns:a16="http://schemas.microsoft.com/office/drawing/2014/main" xmlns="" id="{E01BD401-BB67-4505-9CB3-4D383BBF6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4713" y="2986088"/>
            <a:ext cx="9604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离别</a:t>
            </a:r>
          </a:p>
        </p:txBody>
      </p:sp>
      <p:sp>
        <p:nvSpPr>
          <p:cNvPr id="23559" name="文本框 7">
            <a:extLst>
              <a:ext uri="{FF2B5EF4-FFF2-40B4-BE49-F238E27FC236}">
                <a16:creationId xmlns:a16="http://schemas.microsoft.com/office/drawing/2014/main" xmlns="" id="{FA971AD0-FDDF-443F-9E93-CF8C0A5C6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9488" y="2986088"/>
            <a:ext cx="9604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怀念</a:t>
            </a:r>
          </a:p>
        </p:txBody>
      </p:sp>
      <p:grpSp>
        <p:nvGrpSpPr>
          <p:cNvPr id="28679" name="组合 15">
            <a:extLst>
              <a:ext uri="{FF2B5EF4-FFF2-40B4-BE49-F238E27FC236}">
                <a16:creationId xmlns:a16="http://schemas.microsoft.com/office/drawing/2014/main" xmlns="" id="{FC1658C0-E0E5-4DDA-8BD7-748743BEE9FA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28680" name="文本框 6">
              <a:extLst>
                <a:ext uri="{FF2B5EF4-FFF2-40B4-BE49-F238E27FC236}">
                  <a16:creationId xmlns:a16="http://schemas.microsoft.com/office/drawing/2014/main" xmlns="" id="{04916985-CAF0-4A83-B8D7-847CAC6A80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20" name="直线连接符 9">
              <a:extLst>
                <a:ext uri="{FF2B5EF4-FFF2-40B4-BE49-F238E27FC236}">
                  <a16:creationId xmlns:a16="http://schemas.microsoft.com/office/drawing/2014/main" xmlns="" id="{C71A59C4-2EC9-405B-8528-57A28793A02D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xmlns="" id="{8B39FD62-A659-4F07-9090-FE297AF5F5B5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6" name="右箭头 15">
            <a:extLst>
              <a:ext uri="{FF2B5EF4-FFF2-40B4-BE49-F238E27FC236}">
                <a16:creationId xmlns:a16="http://schemas.microsoft.com/office/drawing/2014/main" xmlns="" id="{C5D7C769-4759-4AAE-BDEC-5E14E70EEED3}"/>
              </a:ext>
            </a:extLst>
          </p:cNvPr>
          <p:cNvSpPr/>
          <p:nvPr/>
        </p:nvSpPr>
        <p:spPr>
          <a:xfrm>
            <a:off x="2855913" y="3213100"/>
            <a:ext cx="431800" cy="131763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右箭头 16">
            <a:extLst>
              <a:ext uri="{FF2B5EF4-FFF2-40B4-BE49-F238E27FC236}">
                <a16:creationId xmlns:a16="http://schemas.microsoft.com/office/drawing/2014/main" xmlns="" id="{68ABFFF2-8551-4E9C-9779-49A5C123D14D}"/>
              </a:ext>
            </a:extLst>
          </p:cNvPr>
          <p:cNvSpPr/>
          <p:nvPr/>
        </p:nvSpPr>
        <p:spPr>
          <a:xfrm>
            <a:off x="4252913" y="3213100"/>
            <a:ext cx="431800" cy="131763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右箭头 17">
            <a:extLst>
              <a:ext uri="{FF2B5EF4-FFF2-40B4-BE49-F238E27FC236}">
                <a16:creationId xmlns:a16="http://schemas.microsoft.com/office/drawing/2014/main" xmlns="" id="{7F66035F-F609-4EC5-97FA-B69BB7793498}"/>
              </a:ext>
            </a:extLst>
          </p:cNvPr>
          <p:cNvSpPr/>
          <p:nvPr/>
        </p:nvSpPr>
        <p:spPr>
          <a:xfrm>
            <a:off x="5645150" y="3213100"/>
            <a:ext cx="431800" cy="131763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556" grpId="0"/>
      <p:bldP spid="23557" grpId="0"/>
      <p:bldP spid="23558" grpId="0"/>
      <p:bldP spid="23559" grpId="0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组合 5">
            <a:extLst>
              <a:ext uri="{FF2B5EF4-FFF2-40B4-BE49-F238E27FC236}">
                <a16:creationId xmlns:a16="http://schemas.microsoft.com/office/drawing/2014/main" xmlns="" id="{EC5D70FB-E399-440C-831A-B1A003FD5041}"/>
              </a:ext>
            </a:extLst>
          </p:cNvPr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29698" name="图片 2">
              <a:extLst>
                <a:ext uri="{FF2B5EF4-FFF2-40B4-BE49-F238E27FC236}">
                  <a16:creationId xmlns:a16="http://schemas.microsoft.com/office/drawing/2014/main" xmlns="" id="{D4D59F76-2082-4256-80C0-9C3BFE57C3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699" name="文本框 11">
              <a:extLst>
                <a:ext uri="{FF2B5EF4-FFF2-40B4-BE49-F238E27FC236}">
                  <a16:creationId xmlns:a16="http://schemas.microsoft.com/office/drawing/2014/main" xmlns="" id="{4E3DAEEF-948D-49A3-973D-729F0FE469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zh-CN" altLang="en-US" sz="20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第二课时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BFC79DF-1E7D-460C-AFD3-088E0B5FD7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1058863"/>
            <a:ext cx="79200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39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上节课我们感知了课文内容，按照作者与藤野先生交往这条线索学习了课文。这节课，我们来学习课文中没有写藤野先生的部分。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">
            <a:extLst>
              <a:ext uri="{FF2B5EF4-FFF2-40B4-BE49-F238E27FC236}">
                <a16:creationId xmlns:a16="http://schemas.microsoft.com/office/drawing/2014/main" xmlns="" id="{1407E306-EB47-4F28-8F46-5AE762D45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627063"/>
            <a:ext cx="77771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    课文开头，作者交代了自己离开东京的缘由。写这些有什么用意？</a:t>
            </a:r>
          </a:p>
        </p:txBody>
      </p:sp>
      <p:sp>
        <p:nvSpPr>
          <p:cNvPr id="25603" name="Rectangle 1">
            <a:extLst>
              <a:ext uri="{FF2B5EF4-FFF2-40B4-BE49-F238E27FC236}">
                <a16:creationId xmlns:a16="http://schemas.microsoft.com/office/drawing/2014/main" xmlns="" id="{885A341C-DBD4-4F41-8195-DB04198EB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08150"/>
            <a:ext cx="82804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作者以极其厌恶的情绪和辛辣讽刺的笔触，描写了东京的“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清国留学生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”浑浑噩噩的生活。</a:t>
            </a:r>
          </a:p>
          <a:p>
            <a:pPr eaLnBrk="0" hangingPunct="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作者远大的抱负与当时灰色的环境形成了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尖锐的矛盾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，失望、痛苦、厌恶的复杂心绪包含在这些句子中，反衬出一个爱国志士忧国忧民的悲愤，表达了作者对东京的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</a:p>
        </p:txBody>
      </p:sp>
      <p:grpSp>
        <p:nvGrpSpPr>
          <p:cNvPr id="30723" name="组合 15">
            <a:extLst>
              <a:ext uri="{FF2B5EF4-FFF2-40B4-BE49-F238E27FC236}">
                <a16:creationId xmlns:a16="http://schemas.microsoft.com/office/drawing/2014/main" xmlns="" id="{58DCAEB9-1031-46A2-9F2D-B09AB2BCD6B5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0724" name="文本框 6">
              <a:extLst>
                <a:ext uri="{FF2B5EF4-FFF2-40B4-BE49-F238E27FC236}">
                  <a16:creationId xmlns:a16="http://schemas.microsoft.com/office/drawing/2014/main" xmlns="" id="{2FA6AAB2-7E07-4540-984E-C7C0730578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C788F76E-25DB-4C63-8524-9C1ACA843D89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67739F5D-C4F4-4C72-B500-1CF17C9D56A7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">
            <a:extLst>
              <a:ext uri="{FF2B5EF4-FFF2-40B4-BE49-F238E27FC236}">
                <a16:creationId xmlns:a16="http://schemas.microsoft.com/office/drawing/2014/main" xmlns="" id="{9D5741E0-687D-46D9-9D40-8CB73A17F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488" y="674688"/>
            <a:ext cx="81359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    作者来到仙台，颇受优待，不仅学校不收学费，还有人操心食宿问题。在作者看来，受优待的原因是什么？</a:t>
            </a:r>
          </a:p>
        </p:txBody>
      </p:sp>
      <p:sp>
        <p:nvSpPr>
          <p:cNvPr id="26627" name="Rectangle 1">
            <a:extLst>
              <a:ext uri="{FF2B5EF4-FFF2-40B4-BE49-F238E27FC236}">
                <a16:creationId xmlns:a16="http://schemas.microsoft.com/office/drawing/2014/main" xmlns="" id="{5FC32EA9-5F70-4EE1-9F6A-1F5B3E209E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488" y="2333625"/>
            <a:ext cx="81359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作者认为是“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物以稀为贵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”。他感到的并不是尊重与友好，而是作为弱国国民的无比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心酸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，反映出作者强烈的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民族自尊心和爱国情怀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31747" name="组合 15">
            <a:extLst>
              <a:ext uri="{FF2B5EF4-FFF2-40B4-BE49-F238E27FC236}">
                <a16:creationId xmlns:a16="http://schemas.microsoft.com/office/drawing/2014/main" xmlns="" id="{12AA7C96-B335-4BAB-AF81-D4AF45FB8091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1748" name="文本框 6">
              <a:extLst>
                <a:ext uri="{FF2B5EF4-FFF2-40B4-BE49-F238E27FC236}">
                  <a16:creationId xmlns:a16="http://schemas.microsoft.com/office/drawing/2014/main" xmlns="" id="{3B6584BB-CEAB-4BE8-8E30-E11E5C4738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A6E4F497-A6A1-4214-9AAA-63B29659C1ED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96BC166E-7D78-4012-AB1B-B6E17F64FD5C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5">
            <a:extLst>
              <a:ext uri="{FF2B5EF4-FFF2-40B4-BE49-F238E27FC236}">
                <a16:creationId xmlns:a16="http://schemas.microsoft.com/office/drawing/2014/main" xmlns="" id="{44DC9BCC-4894-4594-8F0E-111AF2209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627063"/>
            <a:ext cx="806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匿名信事件和看电影事件对作者产生了怎样的影响？</a:t>
            </a:r>
          </a:p>
        </p:txBody>
      </p:sp>
      <p:sp>
        <p:nvSpPr>
          <p:cNvPr id="27651" name="TextBox 6">
            <a:extLst>
              <a:ext uri="{FF2B5EF4-FFF2-40B4-BE49-F238E27FC236}">
                <a16:creationId xmlns:a16="http://schemas.microsoft.com/office/drawing/2014/main" xmlns="" id="{46EE421D-9FBD-4511-9DD3-94EEFF7E7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1316038"/>
            <a:ext cx="82089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   这两件事改变了作者的救国道路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弃医从文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第一件事写弱国国民受人歧视，激发作者树立使自己的祖国富强起来的志向；第二件事写中国人的不觉悟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这是造成中华民族衰弱的重要原因之一。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这两件事深深地刺激了作者，使他认识到“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医学并非一件紧要事，凡是愚弱的国民，即使体格如何健全，如何茁壮，也只能做毫无意义的示众的材料和看客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</a:p>
        </p:txBody>
      </p:sp>
      <p:grpSp>
        <p:nvGrpSpPr>
          <p:cNvPr id="32771" name="组合 15">
            <a:extLst>
              <a:ext uri="{FF2B5EF4-FFF2-40B4-BE49-F238E27FC236}">
                <a16:creationId xmlns:a16="http://schemas.microsoft.com/office/drawing/2014/main" xmlns="" id="{9E475936-22D7-4790-95AC-30D727AE20E5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2772" name="文本框 6">
              <a:extLst>
                <a:ext uri="{FF2B5EF4-FFF2-40B4-BE49-F238E27FC236}">
                  <a16:creationId xmlns:a16="http://schemas.microsoft.com/office/drawing/2014/main" xmlns="" id="{73573D0B-697E-4B93-8343-25901EC2AB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D1C0E40C-7A8B-47FA-8CFC-8CEC92C5FFEE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EFBA3732-5A89-4FE0-824E-E82A23B99664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">
            <a:extLst>
              <a:ext uri="{FF2B5EF4-FFF2-40B4-BE49-F238E27FC236}">
                <a16:creationId xmlns:a16="http://schemas.microsoft.com/office/drawing/2014/main" xmlns="" id="{CFBA2E03-E87B-41F3-BA8D-C1811051D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8" y="1114425"/>
            <a:ext cx="824547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    无论是离开东京的缘由，仙台求学受优待，还是匿名信事件、看电影事件，都体现了作者强烈的爱国主义感情。由此，我们可以找出文章的另一条叙述线索：</a:t>
            </a:r>
          </a:p>
        </p:txBody>
      </p:sp>
      <p:sp>
        <p:nvSpPr>
          <p:cNvPr id="28675" name="文本框 2">
            <a:extLst>
              <a:ext uri="{FF2B5EF4-FFF2-40B4-BE49-F238E27FC236}">
                <a16:creationId xmlns:a16="http://schemas.microsoft.com/office/drawing/2014/main" xmlns="" id="{1AD2F5F7-1CE4-443F-9D9E-092B5AC35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0438" y="3068638"/>
            <a:ext cx="4379912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作者的爱国主义思想。</a:t>
            </a:r>
          </a:p>
        </p:txBody>
      </p:sp>
      <p:grpSp>
        <p:nvGrpSpPr>
          <p:cNvPr id="33795" name="组合 15">
            <a:extLst>
              <a:ext uri="{FF2B5EF4-FFF2-40B4-BE49-F238E27FC236}">
                <a16:creationId xmlns:a16="http://schemas.microsoft.com/office/drawing/2014/main" xmlns="" id="{66676CD2-58F0-4808-AEB1-E3947C0428AA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33796" name="文本框 6">
              <a:extLst>
                <a:ext uri="{FF2B5EF4-FFF2-40B4-BE49-F238E27FC236}">
                  <a16:creationId xmlns:a16="http://schemas.microsoft.com/office/drawing/2014/main" xmlns="" id="{228D4581-454E-4D53-BE50-B48707A993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BC76CF9D-1C1B-4E92-A604-26E55B02F9D9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88B8AAA2-975B-46D0-B0D9-337656D769CC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7">
            <a:extLst>
              <a:ext uri="{FF2B5EF4-FFF2-40B4-BE49-F238E27FC236}">
                <a16:creationId xmlns:a16="http://schemas.microsoft.com/office/drawing/2014/main" xmlns="" id="{4FFB59FF-82EE-40D6-B280-08330176E5DB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4818" name="文本框 6">
              <a:extLst>
                <a:ext uri="{FF2B5EF4-FFF2-40B4-BE49-F238E27FC236}">
                  <a16:creationId xmlns:a16="http://schemas.microsoft.com/office/drawing/2014/main" xmlns="" id="{1410591A-75A9-4F07-AC22-B9FE355DAB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xmlns="" id="{1D0ED325-A160-4C14-ABAF-DC5DA25FDEFE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:a16="http://schemas.microsoft.com/office/drawing/2014/main" xmlns="" id="{7B2F022D-0885-4682-8BEB-4B0CD4291D8D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" name="组合 6">
            <a:extLst>
              <a:ext uri="{FF2B5EF4-FFF2-40B4-BE49-F238E27FC236}">
                <a16:creationId xmlns:a16="http://schemas.microsoft.com/office/drawing/2014/main" xmlns="" id="{E89793CF-016F-4E72-92E0-5185BFA4E87A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1262063"/>
            <a:ext cx="7986712" cy="2462212"/>
            <a:chOff x="827088" y="685800"/>
            <a:chExt cx="7986712" cy="2462213"/>
          </a:xfrm>
        </p:grpSpPr>
        <p:pic>
          <p:nvPicPr>
            <p:cNvPr id="34822" name="图片 1">
              <a:extLst>
                <a:ext uri="{FF2B5EF4-FFF2-40B4-BE49-F238E27FC236}">
                  <a16:creationId xmlns:a16="http://schemas.microsoft.com/office/drawing/2014/main" xmlns="" id="{6DB6147D-3D54-4A3F-8C96-E928EC7B11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3" name="圆角矩形 14">
              <a:extLst>
                <a:ext uri="{FF2B5EF4-FFF2-40B4-BE49-F238E27FC236}">
                  <a16:creationId xmlns:a16="http://schemas.microsoft.com/office/drawing/2014/main" xmlns="" id="{F3DE6E15-8794-44E8-B8C1-2788497FB9E0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100" y="685800"/>
              <a:ext cx="7378700" cy="210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4" name="矩形 14">
              <a:extLst>
                <a:ext uri="{FF2B5EF4-FFF2-40B4-BE49-F238E27FC236}">
                  <a16:creationId xmlns:a16="http://schemas.microsoft.com/office/drawing/2014/main" xmlns="" id="{B8194A39-536A-49F4-8542-5529602EAA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894" y="881658"/>
              <a:ext cx="6120680" cy="1566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作者文笔犀利、幽默、讽刺，自成一派。读课文，体会作者独到的语言魅力。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1">
            <a:extLst>
              <a:ext uri="{FF2B5EF4-FFF2-40B4-BE49-F238E27FC236}">
                <a16:creationId xmlns:a16="http://schemas.microsoft.com/office/drawing/2014/main" xmlns="" id="{DA5ED7EC-8F4C-40DF-BB2D-936D8CEB5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641475"/>
            <a:ext cx="763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也有解散辫子，盘得平的，除下帽来，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油光可鉴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宛如小姑娘的发髻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一般，还要将脖子扭几扭。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实在标致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极了。</a:t>
            </a:r>
          </a:p>
        </p:txBody>
      </p:sp>
      <p:grpSp>
        <p:nvGrpSpPr>
          <p:cNvPr id="35842" name="组合 7">
            <a:extLst>
              <a:ext uri="{FF2B5EF4-FFF2-40B4-BE49-F238E27FC236}">
                <a16:creationId xmlns:a16="http://schemas.microsoft.com/office/drawing/2014/main" xmlns="" id="{09CE85E9-029B-47EC-BB1B-AD40C22C5662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5843" name="文本框 6">
              <a:extLst>
                <a:ext uri="{FF2B5EF4-FFF2-40B4-BE49-F238E27FC236}">
                  <a16:creationId xmlns:a16="http://schemas.microsoft.com/office/drawing/2014/main" xmlns="" id="{24640963-2E68-406A-89C7-FC138AF0C2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B224C268-CD89-49A6-B2B3-1B43CAC24FC0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B734272A-47FE-4A10-B792-2B3520D453F3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圆角矩形标注 8">
            <a:extLst>
              <a:ext uri="{FF2B5EF4-FFF2-40B4-BE49-F238E27FC236}">
                <a16:creationId xmlns:a16="http://schemas.microsoft.com/office/drawing/2014/main" xmlns="" id="{9EB014DD-B869-44BD-BC18-94BE72B51393}"/>
              </a:ext>
            </a:extLst>
          </p:cNvPr>
          <p:cNvSpPr/>
          <p:nvPr/>
        </p:nvSpPr>
        <p:spPr>
          <a:xfrm>
            <a:off x="1042988" y="555625"/>
            <a:ext cx="7200900" cy="1008063"/>
          </a:xfrm>
          <a:prstGeom prst="wedgeRoundRectCallout">
            <a:avLst>
              <a:gd name="adj1" fmla="val 38082"/>
              <a:gd name="adj2" fmla="val 68937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“宛如小姑娘的发髻”，加上“油光可鉴”，生动形象地描绘与讽刺了清国留学生的奇特打扮。</a:t>
            </a:r>
          </a:p>
        </p:txBody>
      </p:sp>
      <p:sp>
        <p:nvSpPr>
          <p:cNvPr id="12" name="圆角矩形标注 11">
            <a:extLst>
              <a:ext uri="{FF2B5EF4-FFF2-40B4-BE49-F238E27FC236}">
                <a16:creationId xmlns:a16="http://schemas.microsoft.com/office/drawing/2014/main" xmlns="" id="{67F23CCA-2467-41E8-9346-46D997B9B57E}"/>
              </a:ext>
            </a:extLst>
          </p:cNvPr>
          <p:cNvSpPr/>
          <p:nvPr/>
        </p:nvSpPr>
        <p:spPr>
          <a:xfrm>
            <a:off x="481013" y="3076575"/>
            <a:ext cx="7404100" cy="1295400"/>
          </a:xfrm>
          <a:prstGeom prst="wedgeRoundRectCallout">
            <a:avLst>
              <a:gd name="adj1" fmla="val -40515"/>
              <a:gd name="adj2" fmla="val -68038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用“实在”修饰“标致”，说思想腐朽的清国留学生“的确漂亮”，这是反语，强有力地讽刺了这些顽固维护清王朝统治的“遗少”，表达了作者对他们极端憎恶的感情。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6621A33-A104-4FFD-91B6-A4E7FFC68E69}"/>
              </a:ext>
            </a:extLst>
          </p:cNvPr>
          <p:cNvGrpSpPr>
            <a:grpSpLocks/>
          </p:cNvGrpSpPr>
          <p:nvPr/>
        </p:nvGrpSpPr>
        <p:grpSpPr bwMode="auto">
          <a:xfrm>
            <a:off x="0" y="484188"/>
            <a:ext cx="8775700" cy="5111750"/>
            <a:chOff x="0" y="484188"/>
            <a:chExt cx="8775700" cy="5111750"/>
          </a:xfrm>
        </p:grpSpPr>
        <p:grpSp>
          <p:nvGrpSpPr>
            <p:cNvPr id="36866" name="组合 2">
              <a:extLst>
                <a:ext uri="{FF2B5EF4-FFF2-40B4-BE49-F238E27FC236}">
                  <a16:creationId xmlns:a16="http://schemas.microsoft.com/office/drawing/2014/main" xmlns="" id="{1A04C4C7-F2E2-4110-832A-D21260A2A5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84188"/>
              <a:ext cx="8775700" cy="5111750"/>
              <a:chOff x="0" y="484188"/>
              <a:chExt cx="8775700" cy="5111750"/>
            </a:xfrm>
          </p:grpSpPr>
          <p:grpSp>
            <p:nvGrpSpPr>
              <p:cNvPr id="36867" name="组合 4">
                <a:extLst>
                  <a:ext uri="{FF2B5EF4-FFF2-40B4-BE49-F238E27FC236}">
                    <a16:creationId xmlns:a16="http://schemas.microsoft.com/office/drawing/2014/main" xmlns="" id="{91DF82CF-676E-463F-ABCA-FAAD3AF99BB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84188"/>
                <a:ext cx="8775700" cy="5111750"/>
                <a:chOff x="-182651" y="660800"/>
                <a:chExt cx="8776917" cy="4215631"/>
              </a:xfrm>
            </p:grpSpPr>
            <p:pic>
              <p:nvPicPr>
                <p:cNvPr id="36868" name="一个圆顶角并剪去另一个顶角的矩形 1">
                  <a:extLst>
                    <a:ext uri="{FF2B5EF4-FFF2-40B4-BE49-F238E27FC236}">
                      <a16:creationId xmlns:a16="http://schemas.microsoft.com/office/drawing/2014/main" xmlns="" id="{64A51496-3120-42FE-889C-BA0747696383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182651" y="698900"/>
                  <a:ext cx="8776917" cy="41775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389BE32F-8BAB-43C4-B2F1-798F35DF9895}"/>
                    </a:ext>
                  </a:extLst>
                </p:cNvPr>
                <p:cNvSpPr/>
                <p:nvPr/>
              </p:nvSpPr>
              <p:spPr>
                <a:xfrm>
                  <a:off x="561990" y="660800"/>
                  <a:ext cx="2518124" cy="64412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6870" name="组 1">
                <a:extLst>
                  <a:ext uri="{FF2B5EF4-FFF2-40B4-BE49-F238E27FC236}">
                    <a16:creationId xmlns:a16="http://schemas.microsoft.com/office/drawing/2014/main" xmlns="" id="{33D6C19F-8E49-4534-88AD-74E0CE1C03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3263" y="666750"/>
                <a:ext cx="2517775" cy="601663"/>
                <a:chOff x="7647436" y="3815009"/>
                <a:chExt cx="2515853" cy="601051"/>
              </a:xfrm>
            </p:grpSpPr>
            <p:sp>
              <p:nvSpPr>
                <p:cNvPr id="36871" name="文本框 30">
                  <a:extLst>
                    <a:ext uri="{FF2B5EF4-FFF2-40B4-BE49-F238E27FC236}">
                      <a16:creationId xmlns:a16="http://schemas.microsoft.com/office/drawing/2014/main" xmlns="" id="{966B0C05-3C27-4D70-8879-4742154DCC3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613224" y="3885582"/>
                  <a:ext cx="1550065" cy="4599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0" hangingPunct="0"/>
                  <a:r>
                    <a:rPr lang="zh-CN" altLang="en-US" sz="2400" b="1">
                      <a:solidFill>
                        <a:srgbClr val="0000FF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方法指导</a:t>
                  </a:r>
                </a:p>
              </p:txBody>
            </p:sp>
            <p:pic>
              <p:nvPicPr>
                <p:cNvPr id="36872" name="图片 9" descr="book.gif">
                  <a:extLst>
                    <a:ext uri="{FF2B5EF4-FFF2-40B4-BE49-F238E27FC236}">
                      <a16:creationId xmlns:a16="http://schemas.microsoft.com/office/drawing/2014/main" xmlns="" id="{7CF59E55-15EE-4D35-B8F6-E8E8BBF9158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47436" y="3815009"/>
                  <a:ext cx="977957" cy="6010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36873" name="矩形 16">
              <a:extLst>
                <a:ext uri="{FF2B5EF4-FFF2-40B4-BE49-F238E27FC236}">
                  <a16:creationId xmlns:a16="http://schemas.microsoft.com/office/drawing/2014/main" xmlns="" id="{40F9915D-9E79-47AC-A47A-3D8F8B380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825" y="1173163"/>
              <a:ext cx="7900988" cy="354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4572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比喻和反语的修辞手法的作用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，是阅读考察中常见的题型。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/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比喻、反语的巧妙运用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使文章语言幽默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生动形象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风趣而又不失力度。如第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自然段中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作者用比喻的修辞手法讽刺“清国留学生”庸俗腐朽、浑浑噩噩的精神状态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；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用“油光可鉴”这个反语表现自己对他们的憎恶和失望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反映了强烈的爱国主义思想。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874" name="组合 7">
            <a:extLst>
              <a:ext uri="{FF2B5EF4-FFF2-40B4-BE49-F238E27FC236}">
                <a16:creationId xmlns:a16="http://schemas.microsoft.com/office/drawing/2014/main" xmlns="" id="{22F96C4C-0EF8-4FCC-B376-B538140B57B3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6875" name="文本框 6">
              <a:extLst>
                <a:ext uri="{FF2B5EF4-FFF2-40B4-BE49-F238E27FC236}">
                  <a16:creationId xmlns:a16="http://schemas.microsoft.com/office/drawing/2014/main" xmlns="" id="{0E995764-2512-478E-8C02-BE552D559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7" name="直线连接符 9">
              <a:extLst>
                <a:ext uri="{FF2B5EF4-FFF2-40B4-BE49-F238E27FC236}">
                  <a16:creationId xmlns:a16="http://schemas.microsoft.com/office/drawing/2014/main" xmlns="" id="{E782AAEE-2D8C-48C7-95ED-215CABBE0553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xmlns="" id="{AB97FB4D-9382-468A-B104-641060FACE56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>
            <a:extLst>
              <a:ext uri="{FF2B5EF4-FFF2-40B4-BE49-F238E27FC236}">
                <a16:creationId xmlns:a16="http://schemas.microsoft.com/office/drawing/2014/main" xmlns="" id="{14462089-BA4F-4C3B-A4F4-C6DEFA8FB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1333500"/>
            <a:ext cx="8461375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学习选取典型事例和抓住主要人物特征刻画人物形象、突出人物品质的写法。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把握本文的线索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体味含义丰富的语言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特别是反语的作用。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学习藤野先生的高贵品质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理解作者“弃医从文”的原因。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（素养）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0" name="组合 5">
            <a:extLst>
              <a:ext uri="{FF2B5EF4-FFF2-40B4-BE49-F238E27FC236}">
                <a16:creationId xmlns:a16="http://schemas.microsoft.com/office/drawing/2014/main" xmlns="" id="{9C38EF7B-6F3F-4DF8-AA05-FED8969154C7}"/>
              </a:ext>
            </a:extLst>
          </p:cNvPr>
          <p:cNvGrpSpPr>
            <a:grpSpLocks/>
          </p:cNvGrpSpPr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7171" name="图片 9">
              <a:extLst>
                <a:ext uri="{FF2B5EF4-FFF2-40B4-BE49-F238E27FC236}">
                  <a16:creationId xmlns:a16="http://schemas.microsoft.com/office/drawing/2014/main" xmlns="" id="{74448A25-8402-43EF-BDCE-085E49FC15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2" name="文本框 11">
              <a:extLst>
                <a:ext uri="{FF2B5EF4-FFF2-40B4-BE49-F238E27FC236}">
                  <a16:creationId xmlns:a16="http://schemas.microsoft.com/office/drawing/2014/main" xmlns="" id="{C237B823-7BA7-4E67-8C15-24B2D57ABB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</a:p>
          </p:txBody>
        </p:sp>
      </p:grpSp>
      <p:grpSp>
        <p:nvGrpSpPr>
          <p:cNvPr id="7173" name="组合 11">
            <a:extLst>
              <a:ext uri="{FF2B5EF4-FFF2-40B4-BE49-F238E27FC236}">
                <a16:creationId xmlns:a16="http://schemas.microsoft.com/office/drawing/2014/main" xmlns="" id="{12CECDCC-B46B-4B95-ADBD-546E6A8A190B}"/>
              </a:ext>
            </a:extLst>
          </p:cNvPr>
          <p:cNvGrpSpPr>
            <a:grpSpLocks/>
          </p:cNvGrpSpPr>
          <p:nvPr/>
        </p:nvGrpSpPr>
        <p:grpSpPr bwMode="auto">
          <a:xfrm>
            <a:off x="-4763" y="555625"/>
            <a:ext cx="2006601" cy="523875"/>
            <a:chOff x="70" y="-63"/>
            <a:chExt cx="3161" cy="824"/>
          </a:xfrm>
        </p:grpSpPr>
        <p:sp>
          <p:nvSpPr>
            <p:cNvPr id="7174" name="文本框 6">
              <a:extLst>
                <a:ext uri="{FF2B5EF4-FFF2-40B4-BE49-F238E27FC236}">
                  <a16:creationId xmlns:a16="http://schemas.microsoft.com/office/drawing/2014/main" xmlns="" id="{36B5E502-2E28-4600-8CE6-DAB710CEA8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15" name="直线连接符 9">
              <a:extLst>
                <a:ext uri="{FF2B5EF4-FFF2-40B4-BE49-F238E27FC236}">
                  <a16:creationId xmlns:a16="http://schemas.microsoft.com/office/drawing/2014/main" xmlns="" id="{6DEFE013-BEB7-45E6-AB59-D8512C5B023D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xmlns="" id="{44E6A775-1060-4404-B61D-75747704257F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">
            <a:extLst>
              <a:ext uri="{FF2B5EF4-FFF2-40B4-BE49-F238E27FC236}">
                <a16:creationId xmlns:a16="http://schemas.microsoft.com/office/drawing/2014/main" xmlns="" id="{9952BB2A-ACC5-4B8E-818D-78D79815B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1473200"/>
            <a:ext cx="3775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大概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是物以希为贵罢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37890" name="组合 7">
            <a:extLst>
              <a:ext uri="{FF2B5EF4-FFF2-40B4-BE49-F238E27FC236}">
                <a16:creationId xmlns:a16="http://schemas.microsoft.com/office/drawing/2014/main" xmlns="" id="{39AD49EC-B829-4F2F-B2DB-A6A2DB6BCAE1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7891" name="文本框 6">
              <a:extLst>
                <a:ext uri="{FF2B5EF4-FFF2-40B4-BE49-F238E27FC236}">
                  <a16:creationId xmlns:a16="http://schemas.microsoft.com/office/drawing/2014/main" xmlns="" id="{4B5385CE-B373-4113-9A38-999978778E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6" name="直线连接符 9">
              <a:extLst>
                <a:ext uri="{FF2B5EF4-FFF2-40B4-BE49-F238E27FC236}">
                  <a16:creationId xmlns:a16="http://schemas.microsoft.com/office/drawing/2014/main" xmlns="" id="{B4A8D8F6-F66E-4C9B-94F8-9A0D2CADE80F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>
              <a:extLst>
                <a:ext uri="{FF2B5EF4-FFF2-40B4-BE49-F238E27FC236}">
                  <a16:creationId xmlns:a16="http://schemas.microsoft.com/office/drawing/2014/main" xmlns="" id="{317D4897-BCF5-456C-8A98-448AE3DF6486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" name="圆角矩形标注 12">
            <a:extLst>
              <a:ext uri="{FF2B5EF4-FFF2-40B4-BE49-F238E27FC236}">
                <a16:creationId xmlns:a16="http://schemas.microsoft.com/office/drawing/2014/main" xmlns="" id="{60D9646B-8B82-48CF-8AC5-A9A9ECD94639}"/>
              </a:ext>
            </a:extLst>
          </p:cNvPr>
          <p:cNvSpPr/>
          <p:nvPr/>
        </p:nvSpPr>
        <p:spPr>
          <a:xfrm>
            <a:off x="2925763" y="771525"/>
            <a:ext cx="2293937" cy="504825"/>
          </a:xfrm>
          <a:prstGeom prst="wedgeRoundRectCallout">
            <a:avLst>
              <a:gd name="adj1" fmla="val -31994"/>
              <a:gd name="adj2" fmla="val 107702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表示推测、估计。</a:t>
            </a:r>
          </a:p>
        </p:txBody>
      </p:sp>
      <p:sp>
        <p:nvSpPr>
          <p:cNvPr id="14" name="圆角矩形标注 13">
            <a:extLst>
              <a:ext uri="{FF2B5EF4-FFF2-40B4-BE49-F238E27FC236}">
                <a16:creationId xmlns:a16="http://schemas.microsoft.com/office/drawing/2014/main" xmlns="" id="{F3F11FFC-DED8-4773-83AD-C5DC38937201}"/>
              </a:ext>
            </a:extLst>
          </p:cNvPr>
          <p:cNvSpPr/>
          <p:nvPr/>
        </p:nvSpPr>
        <p:spPr>
          <a:xfrm>
            <a:off x="611188" y="2500313"/>
            <a:ext cx="7848600" cy="1655762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在仙台，作者虽然得到一些优待和关照，但面对日本人民善良的心地和友好的情谊，作者推断为“物以希为贵”，感到受到的不是尊重，而是一种辛酸，一种弱国国民难于承受的内心的辛酸，这里反映出作者极强的民族自尊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2">
            <a:extLst>
              <a:ext uri="{FF2B5EF4-FFF2-40B4-BE49-F238E27FC236}">
                <a16:creationId xmlns:a16="http://schemas.microsoft.com/office/drawing/2014/main" xmlns="" id="{C8F5B79B-A23E-4415-BD11-FC561F5FC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7575" y="1689100"/>
            <a:ext cx="26987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居然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睡安稳了。</a:t>
            </a:r>
          </a:p>
        </p:txBody>
      </p:sp>
      <p:grpSp>
        <p:nvGrpSpPr>
          <p:cNvPr id="38914" name="组合 7">
            <a:extLst>
              <a:ext uri="{FF2B5EF4-FFF2-40B4-BE49-F238E27FC236}">
                <a16:creationId xmlns:a16="http://schemas.microsoft.com/office/drawing/2014/main" xmlns="" id="{E562B580-4D6F-45F0-9034-25B554320CEE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8915" name="文本框 6">
              <a:extLst>
                <a:ext uri="{FF2B5EF4-FFF2-40B4-BE49-F238E27FC236}">
                  <a16:creationId xmlns:a16="http://schemas.microsoft.com/office/drawing/2014/main" xmlns="" id="{7740A294-FB64-4399-9222-9A3A7BB343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982BBA00-88B9-4D49-8720-550D78CF7BA9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DC88B0E3-C2B6-44E3-A58C-135C86DAE358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8" name="圆角矩形标注 7">
            <a:extLst>
              <a:ext uri="{FF2B5EF4-FFF2-40B4-BE49-F238E27FC236}">
                <a16:creationId xmlns:a16="http://schemas.microsoft.com/office/drawing/2014/main" xmlns="" id="{D2909C26-FA2C-4DE9-9988-253DBE5890ED}"/>
              </a:ext>
            </a:extLst>
          </p:cNvPr>
          <p:cNvSpPr/>
          <p:nvPr/>
        </p:nvSpPr>
        <p:spPr>
          <a:xfrm>
            <a:off x="3563938" y="987425"/>
            <a:ext cx="2293937" cy="504825"/>
          </a:xfrm>
          <a:prstGeom prst="wedgeRoundRectCallout">
            <a:avLst>
              <a:gd name="adj1" fmla="val -31994"/>
              <a:gd name="adj2" fmla="val 107702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出乎意料，竟然。</a:t>
            </a:r>
          </a:p>
        </p:txBody>
      </p:sp>
      <p:sp>
        <p:nvSpPr>
          <p:cNvPr id="9" name="圆角矩形标注 8">
            <a:extLst>
              <a:ext uri="{FF2B5EF4-FFF2-40B4-BE49-F238E27FC236}">
                <a16:creationId xmlns:a16="http://schemas.microsoft.com/office/drawing/2014/main" xmlns="" id="{DABA02BC-E47A-4C8C-8FC7-50DD393267F4}"/>
              </a:ext>
            </a:extLst>
          </p:cNvPr>
          <p:cNvSpPr/>
          <p:nvPr/>
        </p:nvSpPr>
        <p:spPr>
          <a:xfrm>
            <a:off x="755650" y="2643188"/>
            <a:ext cx="7848600" cy="1223962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前面说这个客店的居住条件不好，不易安睡，但出乎意料地睡安稳了，表现了作者对恶劣的生活环境不以为意的态度。“居然”一词加强了幽默感。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">
            <a:extLst>
              <a:ext uri="{FF2B5EF4-FFF2-40B4-BE49-F238E27FC236}">
                <a16:creationId xmlns:a16="http://schemas.microsoft.com/office/drawing/2014/main" xmlns="" id="{DCEACA4C-FE6E-4B49-BAFE-AC9C74A96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195513"/>
            <a:ext cx="82089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中国是弱国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中国人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当然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是低能儿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分数在六十分以上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便不是自己的能力了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也无怪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他们疑惑。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938" name="组合 7">
            <a:extLst>
              <a:ext uri="{FF2B5EF4-FFF2-40B4-BE49-F238E27FC236}">
                <a16:creationId xmlns:a16="http://schemas.microsoft.com/office/drawing/2014/main" xmlns="" id="{0796C672-46E4-4BFF-B10D-0DD77D980A2A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9939" name="文本框 6">
              <a:extLst>
                <a:ext uri="{FF2B5EF4-FFF2-40B4-BE49-F238E27FC236}">
                  <a16:creationId xmlns:a16="http://schemas.microsoft.com/office/drawing/2014/main" xmlns="" id="{E178A4F6-9C40-4764-9FDF-37DC6A480A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C8F0623C-39F5-4286-9575-20311710429D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231ADA33-34FC-4DC0-B929-EA302A8E8C63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圆角矩形标注 8">
            <a:extLst>
              <a:ext uri="{FF2B5EF4-FFF2-40B4-BE49-F238E27FC236}">
                <a16:creationId xmlns:a16="http://schemas.microsoft.com/office/drawing/2014/main" xmlns="" id="{1EED30A5-FB20-41D8-A3FC-C0BE025FACB8}"/>
              </a:ext>
            </a:extLst>
          </p:cNvPr>
          <p:cNvSpPr/>
          <p:nvPr/>
        </p:nvSpPr>
        <p:spPr>
          <a:xfrm>
            <a:off x="539750" y="663575"/>
            <a:ext cx="7993063" cy="1403350"/>
          </a:xfrm>
          <a:prstGeom prst="wedgeRoundRectCallout">
            <a:avLst>
              <a:gd name="adj1" fmla="val -8518"/>
              <a:gd name="adj2" fmla="val 70405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“弱国”与“低能儿”之间本无因果关系，作者却在中间加上“所以”，并用“当然”来加以强调，这是作者有意用这种表达方式来揭示日本“爱国青年”的荒谬逻辑，表达了对这种谬论的愤恨和抨击。</a:t>
            </a:r>
          </a:p>
        </p:txBody>
      </p:sp>
      <p:sp>
        <p:nvSpPr>
          <p:cNvPr id="12" name="圆角矩形标注 11">
            <a:extLst>
              <a:ext uri="{FF2B5EF4-FFF2-40B4-BE49-F238E27FC236}">
                <a16:creationId xmlns:a16="http://schemas.microsoft.com/office/drawing/2014/main" xmlns="" id="{92C916B3-84F8-4B48-8650-4463BA8B7309}"/>
              </a:ext>
            </a:extLst>
          </p:cNvPr>
          <p:cNvSpPr/>
          <p:nvPr/>
        </p:nvSpPr>
        <p:spPr>
          <a:xfrm>
            <a:off x="2051050" y="3335338"/>
            <a:ext cx="5068888" cy="820737"/>
          </a:xfrm>
          <a:prstGeom prst="wedgeRoundRectCallout">
            <a:avLst>
              <a:gd name="adj1" fmla="val 35403"/>
              <a:gd name="adj2" fmla="val -88942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“也无怪”写出了作者在遭受屈辱后极为辛酸和愤懑的感情。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>
            <a:extLst>
              <a:ext uri="{FF2B5EF4-FFF2-40B4-BE49-F238E27FC236}">
                <a16:creationId xmlns:a16="http://schemas.microsoft.com/office/drawing/2014/main" xmlns="" id="{89CADE35-C90A-47FF-B7EA-8913438E7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5513" y="1903413"/>
            <a:ext cx="5040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他们也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何尝不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酒醉似的喝采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40962" name="组合 7">
            <a:extLst>
              <a:ext uri="{FF2B5EF4-FFF2-40B4-BE49-F238E27FC236}">
                <a16:creationId xmlns:a16="http://schemas.microsoft.com/office/drawing/2014/main" xmlns="" id="{F70B8192-E8C0-4F4E-8B66-0F8EA43C44A3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0963" name="文本框 6">
              <a:extLst>
                <a:ext uri="{FF2B5EF4-FFF2-40B4-BE49-F238E27FC236}">
                  <a16:creationId xmlns:a16="http://schemas.microsoft.com/office/drawing/2014/main" xmlns="" id="{51A024EF-30BC-475D-B898-DE7253CECD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3" name="直线连接符 9">
              <a:extLst>
                <a:ext uri="{FF2B5EF4-FFF2-40B4-BE49-F238E27FC236}">
                  <a16:creationId xmlns:a16="http://schemas.microsoft.com/office/drawing/2014/main" xmlns="" id="{1503555F-216F-4579-9AE4-45BC13A3B7D0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>
                  <a16:creationId xmlns:a16="http://schemas.microsoft.com/office/drawing/2014/main" xmlns="" id="{777AF986-379D-46BA-93A9-16892CD84A4C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1" name="圆角矩形标注 10">
            <a:extLst>
              <a:ext uri="{FF2B5EF4-FFF2-40B4-BE49-F238E27FC236}">
                <a16:creationId xmlns:a16="http://schemas.microsoft.com/office/drawing/2014/main" xmlns="" id="{79391CB8-7B09-4589-B7BD-3A731A829BC6}"/>
              </a:ext>
            </a:extLst>
          </p:cNvPr>
          <p:cNvSpPr/>
          <p:nvPr/>
        </p:nvSpPr>
        <p:spPr>
          <a:xfrm>
            <a:off x="3060700" y="987425"/>
            <a:ext cx="3816350" cy="649288"/>
          </a:xfrm>
          <a:prstGeom prst="wedgeRoundRectCallout">
            <a:avLst>
              <a:gd name="adj1" fmla="val -31994"/>
              <a:gd name="adj2" fmla="val 107702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“何尝”与“不”连用，以反诘的语气加强肯定。</a:t>
            </a:r>
          </a:p>
        </p:txBody>
      </p:sp>
      <p:sp>
        <p:nvSpPr>
          <p:cNvPr id="12" name="圆角矩形标注 11">
            <a:extLst>
              <a:ext uri="{FF2B5EF4-FFF2-40B4-BE49-F238E27FC236}">
                <a16:creationId xmlns:a16="http://schemas.microsoft.com/office/drawing/2014/main" xmlns="" id="{D1C37AE2-75B5-4DD4-B4D2-402DA2C82E89}"/>
              </a:ext>
            </a:extLst>
          </p:cNvPr>
          <p:cNvSpPr/>
          <p:nvPr/>
        </p:nvSpPr>
        <p:spPr>
          <a:xfrm>
            <a:off x="755650" y="2787650"/>
            <a:ext cx="7848600" cy="936625"/>
          </a:xfrm>
          <a:prstGeom prst="wedgeRoundRectCallout">
            <a:avLst>
              <a:gd name="adj1" fmla="val 45"/>
              <a:gd name="adj2" fmla="val -48921"/>
              <a:gd name="adj3" fmla="val 16667"/>
            </a:avLst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2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说明他们无一例外的幸灾乐祸、麻木不仁，强烈地表达了作者对精神麻木的人们极其沉痛的情感。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组合 7">
            <a:extLst>
              <a:ext uri="{FF2B5EF4-FFF2-40B4-BE49-F238E27FC236}">
                <a16:creationId xmlns:a16="http://schemas.microsoft.com/office/drawing/2014/main" xmlns="" id="{B65E73F8-44C5-4CE4-A8EC-AA2A6F710A4C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1986" name="文本框 6">
              <a:extLst>
                <a:ext uri="{FF2B5EF4-FFF2-40B4-BE49-F238E27FC236}">
                  <a16:creationId xmlns:a16="http://schemas.microsoft.com/office/drawing/2014/main" xmlns="" id="{6AD4788B-4FAC-4505-AE6D-C06D7A58E5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12" name="直线连接符 9">
              <a:extLst>
                <a:ext uri="{FF2B5EF4-FFF2-40B4-BE49-F238E27FC236}">
                  <a16:creationId xmlns:a16="http://schemas.microsoft.com/office/drawing/2014/main" xmlns="" id="{CE09BEC3-FB4A-4F0C-9D43-5EC433FE1553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1EB36852-595D-4E6E-9991-B1AA2350D902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3" name="组合 7">
            <a:extLst>
              <a:ext uri="{FF2B5EF4-FFF2-40B4-BE49-F238E27FC236}">
                <a16:creationId xmlns:a16="http://schemas.microsoft.com/office/drawing/2014/main" xmlns="" id="{FC191FDB-24B3-4EDA-B837-51786A19C26A}"/>
              </a:ext>
            </a:extLst>
          </p:cNvPr>
          <p:cNvGrpSpPr>
            <a:grpSpLocks/>
          </p:cNvGrpSpPr>
          <p:nvPr/>
        </p:nvGrpSpPr>
        <p:grpSpPr bwMode="auto">
          <a:xfrm>
            <a:off x="755650" y="1117600"/>
            <a:ext cx="7986713" cy="2462213"/>
            <a:chOff x="827088" y="685800"/>
            <a:chExt cx="7986712" cy="2462213"/>
          </a:xfrm>
        </p:grpSpPr>
        <p:pic>
          <p:nvPicPr>
            <p:cNvPr id="41990" name="图片 1">
              <a:extLst>
                <a:ext uri="{FF2B5EF4-FFF2-40B4-BE49-F238E27FC236}">
                  <a16:creationId xmlns:a16="http://schemas.microsoft.com/office/drawing/2014/main" xmlns="" id="{54233020-E7FC-4DB0-A4CF-90EB326C13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088" y="1565275"/>
              <a:ext cx="1104900" cy="158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1" name="圆角矩形 14">
              <a:extLst>
                <a:ext uri="{FF2B5EF4-FFF2-40B4-BE49-F238E27FC236}">
                  <a16:creationId xmlns:a16="http://schemas.microsoft.com/office/drawing/2014/main" xmlns="" id="{C8613C3F-3160-403C-AA0A-8D9C44C16CB5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100" y="685800"/>
              <a:ext cx="7378700" cy="210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992" name="矩形 14">
              <a:extLst>
                <a:ext uri="{FF2B5EF4-FFF2-40B4-BE49-F238E27FC236}">
                  <a16:creationId xmlns:a16="http://schemas.microsoft.com/office/drawing/2014/main" xmlns="" id="{E5A34E25-B680-4CF0-ABB2-C4449A1DA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4894" y="843558"/>
              <a:ext cx="6120680" cy="1574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srgbClr val="A96A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文章题目为“藤野先生”，但有一半以上的篇幅并没有直接写藤野先生。这些事情与藤野先生有什么联系？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433F6CB-78E3-4094-BD2B-E451BFA395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38" y="771525"/>
            <a:ext cx="8482012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32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清国留学生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交代了作者离开东京去仙台见到藤野先生的缘由。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日本“爱国青年”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反衬藤野先生正直无私、没有民族偏见的品质。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弃医从文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是为了交代鲁迅与藤野先生告别的直接原因。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所有这些都与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藤野先生的正直热忱、没有狭隘的民族偏见的高贵品质有密切的联系。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010" name="组合 7">
            <a:extLst>
              <a:ext uri="{FF2B5EF4-FFF2-40B4-BE49-F238E27FC236}">
                <a16:creationId xmlns:a16="http://schemas.microsoft.com/office/drawing/2014/main" xmlns="" id="{A938BDE8-DCE3-41BC-8BBA-B8DDDA7862EF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3011" name="文本框 6">
              <a:extLst>
                <a:ext uri="{FF2B5EF4-FFF2-40B4-BE49-F238E27FC236}">
                  <a16:creationId xmlns:a16="http://schemas.microsoft.com/office/drawing/2014/main" xmlns="" id="{340AC26B-F985-4F82-A597-79934F731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:a16="http://schemas.microsoft.com/office/drawing/2014/main" xmlns="" id="{C013CD9C-0F30-4803-BD3F-FA45B2D33BCA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9BD4CDE6-6679-4E95-8E5B-5C594A0D9257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5">
            <a:extLst>
              <a:ext uri="{FF2B5EF4-FFF2-40B4-BE49-F238E27FC236}">
                <a16:creationId xmlns:a16="http://schemas.microsoft.com/office/drawing/2014/main" xmlns="" id="{D447D50C-C462-4AA8-96DC-B13C4017D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476375"/>
            <a:ext cx="8424862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1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本文记叙了作者留学日本时的生活片段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高度赞扬了日本学者藤野先生正直无私、认真负责、没有狭隘的民族偏见的高尚品质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抒发了作者对藤野先生真挚、深沉的怀念之情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并表述了作者当年弃医从文的思想变化和同反动派斗争到底的决心。全篇洋溢着作者强烈的爱国主义情感。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034" name="组合 1">
            <a:extLst>
              <a:ext uri="{FF2B5EF4-FFF2-40B4-BE49-F238E27FC236}">
                <a16:creationId xmlns:a16="http://schemas.microsoft.com/office/drawing/2014/main" xmlns="" id="{A01CEC57-33C2-47A2-B0B7-57FFD16F1146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598488"/>
            <a:ext cx="1743075" cy="566737"/>
            <a:chOff x="3333750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xmlns="" id="{41E118CC-7A6C-4998-83FB-CB69BD5F3627}"/>
                </a:ext>
              </a:extLst>
            </p:cNvPr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555C43DF-0F8E-4E5E-9EA0-D4D1F32C9D9F}"/>
                </a:ext>
              </a:extLst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>
                  <a16:creationId xmlns:a16="http://schemas.microsoft.com/office/drawing/2014/main" xmlns="" id="{02C43864-BC21-4E90-A831-EB52910C562C}"/>
                </a:ext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>
                  <a16:creationId xmlns:a16="http://schemas.microsoft.com/office/drawing/2014/main" xmlns="" id="{43C1C2D4-1AD2-4B89-B42B-36CD87459F13}"/>
                </a:ext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4039" name="矩形 1">
              <a:extLst>
                <a:ext uri="{FF2B5EF4-FFF2-40B4-BE49-F238E27FC236}">
                  <a16:creationId xmlns:a16="http://schemas.microsoft.com/office/drawing/2014/main" xmlns="" id="{8AD1115A-5784-4C5E-A0C6-C9CD98D2B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概括主题</a:t>
              </a:r>
            </a:p>
          </p:txBody>
        </p:sp>
      </p:grpSp>
      <p:grpSp>
        <p:nvGrpSpPr>
          <p:cNvPr id="44040" name="组合 13">
            <a:extLst>
              <a:ext uri="{FF2B5EF4-FFF2-40B4-BE49-F238E27FC236}">
                <a16:creationId xmlns:a16="http://schemas.microsoft.com/office/drawing/2014/main" xmlns="" id="{852CA94B-B7F5-41CE-B45F-502817B97B98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44041" name="文本框 6">
              <a:extLst>
                <a:ext uri="{FF2B5EF4-FFF2-40B4-BE49-F238E27FC236}">
                  <a16:creationId xmlns:a16="http://schemas.microsoft.com/office/drawing/2014/main" xmlns="" id="{FB8E8D35-39F6-47EE-91A0-A1A799B072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15" name="直线连接符 9">
              <a:extLst>
                <a:ext uri="{FF2B5EF4-FFF2-40B4-BE49-F238E27FC236}">
                  <a16:creationId xmlns:a16="http://schemas.microsoft.com/office/drawing/2014/main" xmlns="" id="{D8BC0971-97FB-4203-A3F9-180E9C349658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>
                  <a16:creationId xmlns:a16="http://schemas.microsoft.com/office/drawing/2014/main" xmlns="" id="{C4497D4F-DCDE-429F-B96B-30DD341E46A5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2">
            <a:extLst>
              <a:ext uri="{FF2B5EF4-FFF2-40B4-BE49-F238E27FC236}">
                <a16:creationId xmlns:a16="http://schemas.microsoft.com/office/drawing/2014/main" xmlns="" id="{F51D54D6-4596-4172-8582-AB5B3ABDB460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598488"/>
            <a:ext cx="1743075" cy="566737"/>
            <a:chOff x="3333750" y="598488"/>
            <a:chExt cx="1743075" cy="566737"/>
          </a:xfrm>
        </p:grpSpPr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xmlns="" id="{E165673C-DB6A-4DDD-AA4D-0968FB93017D}"/>
                </a:ext>
              </a:extLst>
            </p:cNvPr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" name="圆角矩形 20">
              <a:extLst>
                <a:ext uri="{FF2B5EF4-FFF2-40B4-BE49-F238E27FC236}">
                  <a16:creationId xmlns:a16="http://schemas.microsoft.com/office/drawing/2014/main" xmlns="" id="{593F812C-0C4B-462E-8840-EADB610586E0}"/>
                </a:ext>
              </a:extLst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2" name="圆角矩形 21">
              <a:extLst>
                <a:ext uri="{FF2B5EF4-FFF2-40B4-BE49-F238E27FC236}">
                  <a16:creationId xmlns:a16="http://schemas.microsoft.com/office/drawing/2014/main" xmlns="" id="{A779E127-FD85-484E-810D-C527F1012491}"/>
                </a:ext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" name="圆角矩形 22">
              <a:extLst>
                <a:ext uri="{FF2B5EF4-FFF2-40B4-BE49-F238E27FC236}">
                  <a16:creationId xmlns:a16="http://schemas.microsoft.com/office/drawing/2014/main" xmlns="" id="{E41EEC75-6025-46AA-8D06-21EC617D99E5}"/>
                </a:ext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5062" name="矩形 1">
              <a:extLst>
                <a:ext uri="{FF2B5EF4-FFF2-40B4-BE49-F238E27FC236}">
                  <a16:creationId xmlns:a16="http://schemas.microsoft.com/office/drawing/2014/main" xmlns="" id="{80D0E3B0-81C6-4B5F-9830-BC93425E5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学后感悟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4350DC3-C001-4BCA-AD4C-B81521B9E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1393825"/>
            <a:ext cx="8524875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14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一次次看似平常的举动，却让作者念念不忘，可见藤野先生对作者的影响之大。这一切不仅源于藤野先生的正直、无偏见，对待学生一视同仁，还源于作者强烈的民族自尊和爱国情怀。以至于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多年过去，藤野先生的影响仍在，还会给作者鼓舞与力量。</a:t>
            </a:r>
          </a:p>
        </p:txBody>
      </p:sp>
      <p:grpSp>
        <p:nvGrpSpPr>
          <p:cNvPr id="45064" name="组合 13">
            <a:extLst>
              <a:ext uri="{FF2B5EF4-FFF2-40B4-BE49-F238E27FC236}">
                <a16:creationId xmlns:a16="http://schemas.microsoft.com/office/drawing/2014/main" xmlns="" id="{21B620CF-E245-448E-8267-4A842D3D4B07}"/>
              </a:ext>
            </a:extLst>
          </p:cNvPr>
          <p:cNvGrpSpPr>
            <a:grpSpLocks/>
          </p:cNvGrpSpPr>
          <p:nvPr/>
        </p:nvGrpSpPr>
        <p:grpSpPr bwMode="auto">
          <a:xfrm>
            <a:off x="28575" y="-20638"/>
            <a:ext cx="2006600" cy="522288"/>
            <a:chOff x="70" y="-63"/>
            <a:chExt cx="3160" cy="822"/>
          </a:xfrm>
        </p:grpSpPr>
        <p:sp>
          <p:nvSpPr>
            <p:cNvPr id="45065" name="文本框 6">
              <a:extLst>
                <a:ext uri="{FF2B5EF4-FFF2-40B4-BE49-F238E27FC236}">
                  <a16:creationId xmlns:a16="http://schemas.microsoft.com/office/drawing/2014/main" xmlns="" id="{680425C6-2131-49C3-A578-E8ABFBEBB1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2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  <p:cxnSp>
          <p:nvCxnSpPr>
            <p:cNvPr id="16" name="直线连接符 9">
              <a:extLst>
                <a:ext uri="{FF2B5EF4-FFF2-40B4-BE49-F238E27FC236}">
                  <a16:creationId xmlns:a16="http://schemas.microsoft.com/office/drawing/2014/main" xmlns="" id="{A2B30E6C-9151-47F2-8BBB-B585439405CE}"/>
                </a:ext>
              </a:extLst>
            </p:cNvPr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菱形 18">
              <a:extLst>
                <a:ext uri="{FF2B5EF4-FFF2-40B4-BE49-F238E27FC236}">
                  <a16:creationId xmlns:a16="http://schemas.microsoft.com/office/drawing/2014/main" xmlns="" id="{1CEA9658-9C7C-4A56-9EA4-9714987E16B2}"/>
                </a:ext>
              </a:extLst>
            </p:cNvPr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">
            <a:extLst>
              <a:ext uri="{FF2B5EF4-FFF2-40B4-BE49-F238E27FC236}">
                <a16:creationId xmlns:a16="http://schemas.microsoft.com/office/drawing/2014/main" xmlns="" id="{EBEE2A5E-912F-40B6-8BBA-C898E7ADE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1203325"/>
            <a:ext cx="828675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本文采用了双线结构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明线是作者与藤野先生的交往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即和藤野先生相识、相处、离别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、怀念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。暗线是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的爱国主义情感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，离开东京、匿名信事件、看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电影事件、弃医从文的原因等都是围绕暗线展开的。文章脉络分明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层次清晰。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矩形 2">
            <a:extLst>
              <a:ext uri="{FF2B5EF4-FFF2-40B4-BE49-F238E27FC236}">
                <a16:creationId xmlns:a16="http://schemas.microsoft.com/office/drawing/2014/main" xmlns="" id="{BC9D5E4C-FDA5-4B3B-8D64-69349E05D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608013"/>
            <a:ext cx="233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❶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双线结构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107" name="组合 8">
            <a:extLst>
              <a:ext uri="{FF2B5EF4-FFF2-40B4-BE49-F238E27FC236}">
                <a16:creationId xmlns:a16="http://schemas.microsoft.com/office/drawing/2014/main" xmlns="" id="{F1533FE1-1F42-40C9-A392-79CC6372216F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7108" name="文本框 6">
              <a:extLst>
                <a:ext uri="{FF2B5EF4-FFF2-40B4-BE49-F238E27FC236}">
                  <a16:creationId xmlns:a16="http://schemas.microsoft.com/office/drawing/2014/main" xmlns="" id="{BC72A202-05A7-4DE4-9404-DA1A690BA0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E8453B72-76BC-4CC7-B410-99CA86AFA80D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82DFC5E2-481C-4C6D-B41B-5F91CC160361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2">
            <a:extLst>
              <a:ext uri="{FF2B5EF4-FFF2-40B4-BE49-F238E27FC236}">
                <a16:creationId xmlns:a16="http://schemas.microsoft.com/office/drawing/2014/main" xmlns="" id="{86CED761-CFDC-4A09-AA31-0F2A8F5A7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627063"/>
            <a:ext cx="4967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❷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语言富有浓厚的感情色彩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7" name="矩形 6">
            <a:extLst>
              <a:ext uri="{FF2B5EF4-FFF2-40B4-BE49-F238E27FC236}">
                <a16:creationId xmlns:a16="http://schemas.microsoft.com/office/drawing/2014/main" xmlns="" id="{1D7624C9-6A3F-478A-A04F-2D4D48232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203325"/>
            <a:ext cx="7921625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时而尖刻讽刺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时而真挚赞美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时而悲愤责难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时而深沉叙述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恰当地表现了作者情绪的变化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写清国留学生的丑态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写赴仙台途中深刻的印象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写匿名信事件和看电影事件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写告别藤野先生、弃医从文等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字里行间都充溢着作者忧国忧民的深切感情。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131" name="组合 8">
            <a:extLst>
              <a:ext uri="{FF2B5EF4-FFF2-40B4-BE49-F238E27FC236}">
                <a16:creationId xmlns:a16="http://schemas.microsoft.com/office/drawing/2014/main" xmlns="" id="{4190D0BA-0B24-480F-85D7-349DD2412917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48132" name="文本框 6">
              <a:extLst>
                <a:ext uri="{FF2B5EF4-FFF2-40B4-BE49-F238E27FC236}">
                  <a16:creationId xmlns:a16="http://schemas.microsoft.com/office/drawing/2014/main" xmlns="" id="{3C0CA968-B05C-4969-B333-0D1DF733E2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5172080C-FE4F-43E6-A131-A882C08A4C99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8A6879B1-260A-4EBC-914F-969C97579D29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7C13836-A3B7-4A84-962C-2D6D8B65B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300" y="1055688"/>
            <a:ext cx="8795196" cy="374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1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1881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1936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　文学家、思想家和革命家。原名周树人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字豫才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浙江绍兴人。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1918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首次用笔名“鲁迅”发表中国现代文学史上第一篇白话小说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《狂人日记》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奠定了新文学运动的基石。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1927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1935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年的杂文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深刻地分析了各种社会问题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表现出卓越的政治远见和韧性的战斗精神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为中国革命文化事业做出了巨大的贡献。代表作有《彷徨》《野草》《朝花夕拾》等。有多种版本的《鲁迅全集》行世。</a:t>
            </a:r>
          </a:p>
        </p:txBody>
      </p:sp>
      <p:grpSp>
        <p:nvGrpSpPr>
          <p:cNvPr id="8194" name="组合 8">
            <a:extLst>
              <a:ext uri="{FF2B5EF4-FFF2-40B4-BE49-F238E27FC236}">
                <a16:creationId xmlns:a16="http://schemas.microsoft.com/office/drawing/2014/main" xmlns="" id="{84D7E152-F051-4D85-81AC-400E4B4FF7B2}"/>
              </a:ext>
            </a:extLst>
          </p:cNvPr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8195" name="文本框 6">
              <a:extLst>
                <a:ext uri="{FF2B5EF4-FFF2-40B4-BE49-F238E27FC236}">
                  <a16:creationId xmlns:a16="http://schemas.microsoft.com/office/drawing/2014/main" xmlns="" id="{BF2D47B5-F688-4A94-A6B6-109436B4F7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12769692-4345-423A-99C5-1BB59917E15C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C9100468-0654-48B1-B7E9-5BEBA1DF2E46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grpSp>
        <p:nvGrpSpPr>
          <p:cNvPr id="8198" name="组合 1">
            <a:extLst>
              <a:ext uri="{FF2B5EF4-FFF2-40B4-BE49-F238E27FC236}">
                <a16:creationId xmlns:a16="http://schemas.microsoft.com/office/drawing/2014/main" xmlns="" id="{9DC00579-3F58-4A05-994D-446FDB26A3C1}"/>
              </a:ext>
            </a:extLst>
          </p:cNvPr>
          <p:cNvGrpSpPr>
            <a:grpSpLocks/>
          </p:cNvGrpSpPr>
          <p:nvPr/>
        </p:nvGrpSpPr>
        <p:grpSpPr bwMode="auto">
          <a:xfrm>
            <a:off x="3708400" y="420688"/>
            <a:ext cx="1743075" cy="566737"/>
            <a:chOff x="3406775" y="598488"/>
            <a:chExt cx="1743075" cy="566737"/>
          </a:xfrm>
        </p:grpSpPr>
        <p:sp>
          <p:nvSpPr>
            <p:cNvPr id="8" name="圆角矩形 7">
              <a:extLst>
                <a:ext uri="{FF2B5EF4-FFF2-40B4-BE49-F238E27FC236}">
                  <a16:creationId xmlns:a16="http://schemas.microsoft.com/office/drawing/2014/main" xmlns="" id="{9C0F3CA4-8442-4D0D-9DD5-F4F68AE44F91}"/>
                </a:ext>
              </a:extLst>
            </p:cNvPr>
            <p:cNvSpPr/>
            <p:nvPr/>
          </p:nvSpPr>
          <p:spPr>
            <a:xfrm rot="555800">
              <a:off x="4675188" y="715963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>
                  <a16:creationId xmlns:a16="http://schemas.microsoft.com/office/drawing/2014/main" xmlns="" id="{C6F955BC-43E8-4F03-94A2-D74BB22DA319}"/>
                </a:ext>
              </a:extLst>
            </p:cNvPr>
            <p:cNvSpPr/>
            <p:nvPr/>
          </p:nvSpPr>
          <p:spPr>
            <a:xfrm rot="20470821">
              <a:off x="4270375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xmlns="" id="{BCF44C0C-52CB-44FD-ADF6-D2C9C58BA771}"/>
                </a:ext>
              </a:extLst>
            </p:cNvPr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4" name="圆角矩形 13">
              <a:extLst>
                <a:ext uri="{FF2B5EF4-FFF2-40B4-BE49-F238E27FC236}">
                  <a16:creationId xmlns:a16="http://schemas.microsoft.com/office/drawing/2014/main" xmlns="" id="{F4A12DDD-A1A3-4922-823B-FD5ACD651B46}"/>
                </a:ext>
              </a:extLst>
            </p:cNvPr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8203" name="矩形 1">
              <a:extLst>
                <a:ext uri="{FF2B5EF4-FFF2-40B4-BE49-F238E27FC236}">
                  <a16:creationId xmlns:a16="http://schemas.microsoft.com/office/drawing/2014/main" xmlns="" id="{FD500FE4-8AB5-4147-8EC2-80E2BD7BF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作者简介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7">
            <a:extLst>
              <a:ext uri="{FF2B5EF4-FFF2-40B4-BE49-F238E27FC236}">
                <a16:creationId xmlns:a16="http://schemas.microsoft.com/office/drawing/2014/main" xmlns="" id="{3A5E422A-4660-414B-9D0E-19F845C5C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725" y="1846263"/>
            <a:ext cx="6159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藤野先生</a:t>
            </a:r>
          </a:p>
        </p:txBody>
      </p:sp>
      <p:grpSp>
        <p:nvGrpSpPr>
          <p:cNvPr id="49154" name="组合 35">
            <a:extLst>
              <a:ext uri="{FF2B5EF4-FFF2-40B4-BE49-F238E27FC236}">
                <a16:creationId xmlns:a16="http://schemas.microsoft.com/office/drawing/2014/main" xmlns="" id="{DF69E4CC-F9C9-400C-AE6E-3E53ADBF93B0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20638"/>
            <a:ext cx="2006600" cy="523876"/>
            <a:chOff x="70" y="-63"/>
            <a:chExt cx="3161" cy="824"/>
          </a:xfrm>
        </p:grpSpPr>
        <p:sp>
          <p:nvSpPr>
            <p:cNvPr id="49155" name="文本框 6">
              <a:extLst>
                <a:ext uri="{FF2B5EF4-FFF2-40B4-BE49-F238E27FC236}">
                  <a16:creationId xmlns:a16="http://schemas.microsoft.com/office/drawing/2014/main" xmlns="" id="{3108E111-19F5-420A-8956-0F86090DAD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</a:p>
          </p:txBody>
        </p:sp>
        <p:cxnSp>
          <p:nvCxnSpPr>
            <p:cNvPr id="32" name="直线连接符 9">
              <a:extLst>
                <a:ext uri="{FF2B5EF4-FFF2-40B4-BE49-F238E27FC236}">
                  <a16:creationId xmlns:a16="http://schemas.microsoft.com/office/drawing/2014/main" xmlns="" id="{1C2E5A2B-0A2D-4C41-8FE9-23B845F18237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菱形 32">
              <a:extLst>
                <a:ext uri="{FF2B5EF4-FFF2-40B4-BE49-F238E27FC236}">
                  <a16:creationId xmlns:a16="http://schemas.microsoft.com/office/drawing/2014/main" xmlns="" id="{BF4D6F77-5682-4E6D-978B-B0E8DBB1534E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3012" name="TextBox 1">
            <a:extLst>
              <a:ext uri="{FF2B5EF4-FFF2-40B4-BE49-F238E27FC236}">
                <a16:creationId xmlns:a16="http://schemas.microsoft.com/office/drawing/2014/main" xmlns="" id="{6AEEFF99-4FBC-4801-AB03-786CB009A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0" y="1243013"/>
            <a:ext cx="2997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藤野先生（明线）</a:t>
            </a:r>
          </a:p>
        </p:txBody>
      </p:sp>
      <p:sp>
        <p:nvSpPr>
          <p:cNvPr id="43013" name="TextBox 27">
            <a:extLst>
              <a:ext uri="{FF2B5EF4-FFF2-40B4-BE49-F238E27FC236}">
                <a16:creationId xmlns:a16="http://schemas.microsoft.com/office/drawing/2014/main" xmlns="" id="{9D5ACC77-5320-40D4-95A2-AEF0F950BF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0" y="3579813"/>
            <a:ext cx="2997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爱国情怀（暗线）</a:t>
            </a:r>
          </a:p>
        </p:txBody>
      </p:sp>
      <p:sp>
        <p:nvSpPr>
          <p:cNvPr id="34" name="左大括号 33">
            <a:extLst>
              <a:ext uri="{FF2B5EF4-FFF2-40B4-BE49-F238E27FC236}">
                <a16:creationId xmlns:a16="http://schemas.microsoft.com/office/drawing/2014/main" xmlns="" id="{D049219B-F6E5-4827-A773-70DAD802F7B9}"/>
              </a:ext>
            </a:extLst>
          </p:cNvPr>
          <p:cNvSpPr/>
          <p:nvPr/>
        </p:nvSpPr>
        <p:spPr bwMode="auto">
          <a:xfrm>
            <a:off x="1236663" y="1389063"/>
            <a:ext cx="341312" cy="2647950"/>
          </a:xfrm>
          <a:prstGeom prst="leftBrace">
            <a:avLst>
              <a:gd name="adj1" fmla="val 37848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左大括号 34">
            <a:extLst>
              <a:ext uri="{FF2B5EF4-FFF2-40B4-BE49-F238E27FC236}">
                <a16:creationId xmlns:a16="http://schemas.microsoft.com/office/drawing/2014/main" xmlns="" id="{E061A518-EC55-48F8-852D-E3B82F68D4E9}"/>
              </a:ext>
            </a:extLst>
          </p:cNvPr>
          <p:cNvSpPr/>
          <p:nvPr/>
        </p:nvSpPr>
        <p:spPr bwMode="auto">
          <a:xfrm>
            <a:off x="4706938" y="762000"/>
            <a:ext cx="219075" cy="1809750"/>
          </a:xfrm>
          <a:prstGeom prst="leftBrace">
            <a:avLst>
              <a:gd name="adj1" fmla="val 34799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左大括号 35">
            <a:extLst>
              <a:ext uri="{FF2B5EF4-FFF2-40B4-BE49-F238E27FC236}">
                <a16:creationId xmlns:a16="http://schemas.microsoft.com/office/drawing/2014/main" xmlns="" id="{95755D75-7216-4D19-B01D-F7D9EF866618}"/>
              </a:ext>
            </a:extLst>
          </p:cNvPr>
          <p:cNvSpPr/>
          <p:nvPr/>
        </p:nvSpPr>
        <p:spPr bwMode="auto">
          <a:xfrm>
            <a:off x="4706938" y="2994025"/>
            <a:ext cx="219075" cy="1738313"/>
          </a:xfrm>
          <a:prstGeom prst="leftBrace">
            <a:avLst>
              <a:gd name="adj1" fmla="val 34799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017" name="TextBox 36">
            <a:extLst>
              <a:ext uri="{FF2B5EF4-FFF2-40B4-BE49-F238E27FC236}">
                <a16:creationId xmlns:a16="http://schemas.microsoft.com/office/drawing/2014/main" xmlns="" id="{2FB8D43B-1861-4697-BAC6-430380446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555625"/>
            <a:ext cx="10969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相识</a:t>
            </a:r>
          </a:p>
        </p:txBody>
      </p:sp>
      <p:sp>
        <p:nvSpPr>
          <p:cNvPr id="43018" name="TextBox 37">
            <a:extLst>
              <a:ext uri="{FF2B5EF4-FFF2-40B4-BE49-F238E27FC236}">
                <a16:creationId xmlns:a16="http://schemas.microsoft.com/office/drawing/2014/main" xmlns="" id="{27BE236C-26F2-437E-A4B4-D45FFF634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1122363"/>
            <a:ext cx="1096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相处</a:t>
            </a:r>
          </a:p>
        </p:txBody>
      </p:sp>
      <p:sp>
        <p:nvSpPr>
          <p:cNvPr id="43019" name="TextBox 38">
            <a:extLst>
              <a:ext uri="{FF2B5EF4-FFF2-40B4-BE49-F238E27FC236}">
                <a16:creationId xmlns:a16="http://schemas.microsoft.com/office/drawing/2014/main" xmlns="" id="{1F229E6C-FE40-49FA-8638-BE28AB821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1687513"/>
            <a:ext cx="1096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离别</a:t>
            </a:r>
          </a:p>
        </p:txBody>
      </p:sp>
      <p:sp>
        <p:nvSpPr>
          <p:cNvPr id="43020" name="TextBox 39">
            <a:extLst>
              <a:ext uri="{FF2B5EF4-FFF2-40B4-BE49-F238E27FC236}">
                <a16:creationId xmlns:a16="http://schemas.microsoft.com/office/drawing/2014/main" xmlns="" id="{9BA0DA79-FD6D-43C3-83E2-303433C17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2208213"/>
            <a:ext cx="1096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怀念</a:t>
            </a:r>
          </a:p>
        </p:txBody>
      </p:sp>
      <p:sp>
        <p:nvSpPr>
          <p:cNvPr id="43021" name="TextBox 40">
            <a:extLst>
              <a:ext uri="{FF2B5EF4-FFF2-40B4-BE49-F238E27FC236}">
                <a16:creationId xmlns:a16="http://schemas.microsoft.com/office/drawing/2014/main" xmlns="" id="{D6C08EEC-8CE3-4D00-BE01-ACE63A6CB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2859088"/>
            <a:ext cx="1593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在东京</a:t>
            </a:r>
          </a:p>
        </p:txBody>
      </p:sp>
      <p:sp>
        <p:nvSpPr>
          <p:cNvPr id="43022" name="TextBox 41">
            <a:extLst>
              <a:ext uri="{FF2B5EF4-FFF2-40B4-BE49-F238E27FC236}">
                <a16:creationId xmlns:a16="http://schemas.microsoft.com/office/drawing/2014/main" xmlns="" id="{728F315C-F2D5-463E-BCCE-93BEA2F17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3375025"/>
            <a:ext cx="2841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44463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仙台求学受优待</a:t>
            </a:r>
          </a:p>
        </p:txBody>
      </p:sp>
      <p:sp>
        <p:nvSpPr>
          <p:cNvPr id="43023" name="TextBox 42">
            <a:extLst>
              <a:ext uri="{FF2B5EF4-FFF2-40B4-BE49-F238E27FC236}">
                <a16:creationId xmlns:a16="http://schemas.microsoft.com/office/drawing/2014/main" xmlns="" id="{45370974-AC6A-4AD1-9E7C-B898A1E8A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3862388"/>
            <a:ext cx="2312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匿名信事件</a:t>
            </a:r>
          </a:p>
        </p:txBody>
      </p:sp>
      <p:sp>
        <p:nvSpPr>
          <p:cNvPr id="43024" name="TextBox 44">
            <a:extLst>
              <a:ext uri="{FF2B5EF4-FFF2-40B4-BE49-F238E27FC236}">
                <a16:creationId xmlns:a16="http://schemas.microsoft.com/office/drawing/2014/main" xmlns="" id="{95572FC8-011C-4EFC-B7EC-B0A824C9E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7300" y="4371975"/>
            <a:ext cx="23129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看电影事件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6">
            <a:extLst>
              <a:ext uri="{FF2B5EF4-FFF2-40B4-BE49-F238E27FC236}">
                <a16:creationId xmlns:a16="http://schemas.microsoft.com/office/drawing/2014/main" xmlns="" id="{B636E54C-BE1E-424F-A0B0-7A7C7F72B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571500"/>
            <a:ext cx="8281988" cy="400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Aft>
                <a:spcPts val="1200"/>
              </a:spcAft>
            </a:pP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zh-CN" sz="2800" b="1" dirty="0">
                <a:latin typeface="宋体" panose="02010600030101010101" pitchFamily="2" charset="-122"/>
              </a:rPr>
              <a:t>给下列</a:t>
            </a:r>
            <a:r>
              <a:rPr lang="zh-CN" altLang="en-US" sz="2800" b="1" dirty="0">
                <a:latin typeface="宋体" panose="02010600030101010101" pitchFamily="2" charset="-122"/>
              </a:rPr>
              <a:t>红色</a:t>
            </a:r>
            <a:r>
              <a:rPr lang="zh-CN" altLang="zh-CN" sz="2800" b="1" dirty="0">
                <a:latin typeface="宋体" panose="02010600030101010101" pitchFamily="2" charset="-122"/>
              </a:rPr>
              <a:t>字注音。</a:t>
            </a:r>
          </a:p>
          <a:p>
            <a:pPr eaLnBrk="0" hangingPunct="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驿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spcAft>
                <a:spcPts val="120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畸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spcAft>
                <a:spcPts val="1200"/>
              </a:spcAft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zh-CN" sz="2800" b="1" dirty="0">
                <a:latin typeface="宋体" panose="02010600030101010101" pitchFamily="2" charset="-122"/>
              </a:rPr>
              <a:t>根据课文填空。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本文选自鲁迅的散文集《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》。这部文集中以记人为主的文章有三篇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即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》记师恩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》记友情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》记作者儿时的保姆。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E6F7109-B102-4FDB-8E14-1BC890CD1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5913" y="1131888"/>
            <a:ext cx="633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fēi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4E903F9-6B37-4763-AD65-674C88D2B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0288" y="1131888"/>
            <a:ext cx="495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yì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DAF8FB5-6A2A-4B67-B15C-C4773FB7E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4263" y="1560513"/>
            <a:ext cx="646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jī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603769B-845E-420F-8D5C-587456FE7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5913" y="1641475"/>
            <a:ext cx="593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汉语拼音" pitchFamily="34" charset="0"/>
                <a:ea typeface="黑体" panose="02010609060101010101" pitchFamily="49" charset="-122"/>
              </a:rPr>
              <a:t>jié</a:t>
            </a:r>
            <a:endParaRPr lang="zh-CN" altLang="en-US" sz="280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F7B20BE-8B70-41ED-8D14-1E3C1C852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0" y="2730500"/>
            <a:ext cx="1944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59B0A42-8A6A-4C7A-A917-683BD99CFD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3488" y="3570288"/>
            <a:ext cx="1349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范爱农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32EFBFC-F50A-45F1-B725-F63D06656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5463" y="3162300"/>
            <a:ext cx="1944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藤野先生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7CE54D0-021E-4B83-A2DF-1E713A1E4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2150" y="3595688"/>
            <a:ext cx="2808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阿长与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山海经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186" name="组合 15">
            <a:extLst>
              <a:ext uri="{FF2B5EF4-FFF2-40B4-BE49-F238E27FC236}">
                <a16:creationId xmlns:a16="http://schemas.microsoft.com/office/drawing/2014/main" xmlns="" id="{0F1EAEF1-F936-4E27-ACAD-DEF06AC698BA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0187" name="文本框 6">
              <a:extLst>
                <a:ext uri="{FF2B5EF4-FFF2-40B4-BE49-F238E27FC236}">
                  <a16:creationId xmlns:a16="http://schemas.microsoft.com/office/drawing/2014/main" xmlns="" id="{114F4DE6-4F97-465C-B1AB-489ECE9B6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21" name="直线连接符 9">
              <a:extLst>
                <a:ext uri="{FF2B5EF4-FFF2-40B4-BE49-F238E27FC236}">
                  <a16:creationId xmlns:a16="http://schemas.microsoft.com/office/drawing/2014/main" xmlns="" id="{8A48DAFC-F793-42D6-A60B-244D541279F5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>
              <a:extLst>
                <a:ext uri="{FF2B5EF4-FFF2-40B4-BE49-F238E27FC236}">
                  <a16:creationId xmlns:a16="http://schemas.microsoft.com/office/drawing/2014/main" xmlns="" id="{6C7BA03A-A67C-4CF3-A6AE-8257B600C339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9">
            <a:extLst>
              <a:ext uri="{FF2B5EF4-FFF2-40B4-BE49-F238E27FC236}">
                <a16:creationId xmlns:a16="http://schemas.microsoft.com/office/drawing/2014/main" xmlns="" id="{1F7A6825-49DF-4C31-ABE9-EB76FE36F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1639888"/>
            <a:ext cx="860425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确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d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í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剖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p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ō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u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逊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x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ù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n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邮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 err="1">
                <a:latin typeface="汉语拼音" pitchFamily="34" charset="0"/>
                <a:ea typeface="楷体" panose="02010609060101010101" pitchFamily="49" charset="-122"/>
              </a:rPr>
              <a:t>ch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ā</a:t>
            </a:r>
            <a:r>
              <a:rPr lang="en-US" altLang="zh-CN" sz="2600" dirty="0" err="1">
                <a:latin typeface="汉语拼音" pitchFamily="34" charset="0"/>
                <a:ea typeface="楷体" panose="02010609060101010101" pitchFamily="49" charset="-122"/>
              </a:rPr>
              <a:t>i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泄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xi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è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瞥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pi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ē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捕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获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b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教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诲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 err="1">
                <a:latin typeface="汉语拼音" pitchFamily="34" charset="0"/>
                <a:ea typeface="楷体" panose="02010609060101010101" pitchFamily="49" charset="-122"/>
              </a:rPr>
              <a:t>hu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ì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绯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f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ē</a:t>
            </a:r>
            <a:r>
              <a:rPr lang="en-US" altLang="zh-CN" sz="2600" dirty="0" err="1">
                <a:latin typeface="汉语拼音" pitchFamily="34" charset="0"/>
                <a:ea typeface="楷体" panose="02010609060101010101" pitchFamily="49" charset="-122"/>
              </a:rPr>
              <a:t>i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芋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梗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ɡě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n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ɡ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髻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j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ì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j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ì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匿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n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ì</a:t>
            </a:r>
            <a:r>
              <a:rPr lang="zh-CN" altLang="en-US" sz="2600" b="1" dirty="0">
                <a:latin typeface="汉语拼音" pitchFamily="34" charset="0"/>
                <a:ea typeface="楷体" panose="02010609060101010101" pitchFamily="49" charset="-122"/>
              </a:rPr>
              <a:t>）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霉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菌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j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ū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n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zh-CN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畸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>
                <a:latin typeface="汉语拼音" pitchFamily="34" charset="0"/>
                <a:ea typeface="楷体" panose="02010609060101010101" pitchFamily="49" charset="-122"/>
              </a:rPr>
              <a:t>q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í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诘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责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dirty="0" err="1">
                <a:latin typeface="汉语拼音" pitchFamily="34" charset="0"/>
                <a:ea typeface="楷体" panose="02010609060101010101" pitchFamily="49" charset="-122"/>
              </a:rPr>
              <a:t>ji</a:t>
            </a:r>
            <a:r>
              <a:rPr lang="zh-CN" altLang="zh-CN" sz="2600" dirty="0">
                <a:latin typeface="汉语拼音" pitchFamily="34" charset="0"/>
                <a:ea typeface="楷体" panose="02010609060101010101" pitchFamily="49" charset="-122"/>
              </a:rPr>
              <a:t>é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ECF5902-C672-478F-A93F-398943563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56176" y="829732"/>
            <a:ext cx="3603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60" name="矩形 9">
            <a:extLst>
              <a:ext uri="{FF2B5EF4-FFF2-40B4-BE49-F238E27FC236}">
                <a16:creationId xmlns:a16="http://schemas.microsoft.com/office/drawing/2014/main" xmlns="" id="{7EAFC9D4-89B0-463E-BCFC-0A289DDAB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842963"/>
            <a:ext cx="78501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3.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下列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红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字中注音有误的一项是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51204" name="组合 15">
            <a:extLst>
              <a:ext uri="{FF2B5EF4-FFF2-40B4-BE49-F238E27FC236}">
                <a16:creationId xmlns:a16="http://schemas.microsoft.com/office/drawing/2014/main" xmlns="" id="{435F95FD-8F0F-4A86-B368-93A82621D1AD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1205" name="文本框 6">
              <a:extLst>
                <a:ext uri="{FF2B5EF4-FFF2-40B4-BE49-F238E27FC236}">
                  <a16:creationId xmlns:a16="http://schemas.microsoft.com/office/drawing/2014/main" xmlns="" id="{1154ACFB-07AA-4997-A222-7579BA9FDE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4" name="直线连接符 9">
              <a:extLst>
                <a:ext uri="{FF2B5EF4-FFF2-40B4-BE49-F238E27FC236}">
                  <a16:creationId xmlns:a16="http://schemas.microsoft.com/office/drawing/2014/main" xmlns="" id="{7226AC1A-4026-4830-B678-64918F3FF33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xmlns="" id="{060F0E38-89DB-4EC8-AF32-8FB0EE70DEBC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5">
            <a:extLst>
              <a:ext uri="{FF2B5EF4-FFF2-40B4-BE49-F238E27FC236}">
                <a16:creationId xmlns:a16="http://schemas.microsoft.com/office/drawing/2014/main" xmlns="" id="{E865476A-74A4-487C-ADE6-043DA23AA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1220788"/>
            <a:ext cx="8482012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也有解散辫子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盘得平的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除下帽来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油光可鉴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宛如……扭几扭。实在标致极了。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我当时虽然觉到圈得可笑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但是毫不介意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这回才悟出那字也在讥刺我了……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要枪毙了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围着看的也是一群中国人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在讲堂里的还有一个我。</a:t>
            </a:r>
          </a:p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有一回上火车去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致使管车的疑心他是扒手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叫车里的客人大家小心些。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1149EF1-E0EC-42A0-8584-BCDA0382D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8488" y="569913"/>
            <a:ext cx="503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FF0000"/>
                </a:solidFill>
              </a:rPr>
              <a:t>A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6084" name="矩形 9">
            <a:extLst>
              <a:ext uri="{FF2B5EF4-FFF2-40B4-BE49-F238E27FC236}">
                <a16:creationId xmlns:a16="http://schemas.microsoft.com/office/drawing/2014/main" xmlns="" id="{67B55929-7E60-4853-A15A-33DEAB918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55625"/>
            <a:ext cx="806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4.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下列语句中运用了反语修辞的一项是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grpSp>
        <p:nvGrpSpPr>
          <p:cNvPr id="52228" name="组合 15">
            <a:extLst>
              <a:ext uri="{FF2B5EF4-FFF2-40B4-BE49-F238E27FC236}">
                <a16:creationId xmlns:a16="http://schemas.microsoft.com/office/drawing/2014/main" xmlns="" id="{55B677F1-A28F-4EE2-85A0-6BC6688DDE5F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2229" name="文本框 6">
              <a:extLst>
                <a:ext uri="{FF2B5EF4-FFF2-40B4-BE49-F238E27FC236}">
                  <a16:creationId xmlns:a16="http://schemas.microsoft.com/office/drawing/2014/main" xmlns="" id="{EDAE9E99-3008-4F64-841B-FBAD38C53F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课堂检测</a:t>
              </a:r>
            </a:p>
          </p:txBody>
        </p:sp>
        <p:cxnSp>
          <p:nvCxnSpPr>
            <p:cNvPr id="14" name="直线连接符 9">
              <a:extLst>
                <a:ext uri="{FF2B5EF4-FFF2-40B4-BE49-F238E27FC236}">
                  <a16:creationId xmlns:a16="http://schemas.microsoft.com/office/drawing/2014/main" xmlns="" id="{06586F58-3F2F-4F4B-A1AA-2AD7FA19EF6C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xmlns="" id="{E793072C-1109-46C3-99E5-E7C046ADC591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49" name="组合 1">
            <a:extLst>
              <a:ext uri="{FF2B5EF4-FFF2-40B4-BE49-F238E27FC236}">
                <a16:creationId xmlns:a16="http://schemas.microsoft.com/office/drawing/2014/main" xmlns="" id="{2332842A-7211-4CA0-8065-5B94835B2BC0}"/>
              </a:ext>
            </a:extLst>
          </p:cNvPr>
          <p:cNvGrpSpPr>
            <a:grpSpLocks/>
          </p:cNvGrpSpPr>
          <p:nvPr/>
        </p:nvGrpSpPr>
        <p:grpSpPr bwMode="auto">
          <a:xfrm>
            <a:off x="3635375" y="466725"/>
            <a:ext cx="1743075" cy="566738"/>
            <a:chOff x="3333750" y="555625"/>
            <a:chExt cx="1743075" cy="566738"/>
          </a:xfrm>
        </p:grpSpPr>
        <p:sp>
          <p:nvSpPr>
            <p:cNvPr id="7" name="圆角矩形 6">
              <a:extLst>
                <a:ext uri="{FF2B5EF4-FFF2-40B4-BE49-F238E27FC236}">
                  <a16:creationId xmlns:a16="http://schemas.microsoft.com/office/drawing/2014/main" xmlns="" id="{D95B95AC-19F5-4C03-BDBA-EE6F9ED245FE}"/>
                </a:ext>
              </a:extLst>
            </p:cNvPr>
            <p:cNvSpPr/>
            <p:nvPr/>
          </p:nvSpPr>
          <p:spPr>
            <a:xfrm rot="555800">
              <a:off x="4602163" y="673100"/>
              <a:ext cx="442912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8" name="圆角矩形 7">
              <a:extLst>
                <a:ext uri="{FF2B5EF4-FFF2-40B4-BE49-F238E27FC236}">
                  <a16:creationId xmlns:a16="http://schemas.microsoft.com/office/drawing/2014/main" xmlns="" id="{F9C907B7-BDA6-4041-A9AE-E22A25F2D9DF}"/>
                </a:ext>
              </a:extLst>
            </p:cNvPr>
            <p:cNvSpPr/>
            <p:nvPr/>
          </p:nvSpPr>
          <p:spPr>
            <a:xfrm rot="20470821">
              <a:off x="4197350" y="679450"/>
              <a:ext cx="442913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9" name="圆角矩形 8">
              <a:extLst>
                <a:ext uri="{FF2B5EF4-FFF2-40B4-BE49-F238E27FC236}">
                  <a16:creationId xmlns:a16="http://schemas.microsoft.com/office/drawing/2014/main" xmlns="" id="{13C7F927-3BF0-4347-9B2B-DADCF065B98A}"/>
                </a:ext>
              </a:extLst>
            </p:cNvPr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0" name="圆角矩形 9">
              <a:extLst>
                <a:ext uri="{FF2B5EF4-FFF2-40B4-BE49-F238E27FC236}">
                  <a16:creationId xmlns:a16="http://schemas.microsoft.com/office/drawing/2014/main" xmlns="" id="{9EB443F5-E24A-4AB5-8D14-829FBC77D2D1}"/>
                </a:ext>
              </a:extLst>
            </p:cNvPr>
            <p:cNvSpPr/>
            <p:nvPr/>
          </p:nvSpPr>
          <p:spPr>
            <a:xfrm rot="21148334">
              <a:off x="3368675" y="6873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3254" name="矩形 1">
              <a:extLst>
                <a:ext uri="{FF2B5EF4-FFF2-40B4-BE49-F238E27FC236}">
                  <a16:creationId xmlns:a16="http://schemas.microsoft.com/office/drawing/2014/main" xmlns="" id="{00E1A770-3B4F-4ACE-A9BD-71132EC20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66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拓展阅读</a:t>
              </a:r>
            </a:p>
          </p:txBody>
        </p:sp>
      </p:grpSp>
      <p:sp>
        <p:nvSpPr>
          <p:cNvPr id="47107" name="矩形 13">
            <a:extLst>
              <a:ext uri="{FF2B5EF4-FFF2-40B4-BE49-F238E27FC236}">
                <a16:creationId xmlns:a16="http://schemas.microsoft.com/office/drawing/2014/main" xmlns="" id="{1774B29F-F128-41C1-A210-3D6A999B0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109663"/>
            <a:ext cx="83534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我念出了那张纸片</a:t>
            </a:r>
          </a:p>
          <a:p>
            <a:pPr algn="ctr"/>
            <a:r>
              <a:rPr lang="zh-CN" altLang="en-US" sz="2000" b="1" dirty="0">
                <a:latin typeface="宋体" panose="02010600030101010101" pitchFamily="2" charset="-122"/>
              </a:rPr>
              <a:t>佚名</a:t>
            </a:r>
          </a:p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上高中的时候，学校搞研究性学习，要求学生要参与课题研究，每个人都要提交想法。我们的负责人是个地理老师，她让我们在纸条上写自己好奇的问题。</a:t>
            </a:r>
          </a:p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高一的我叛逆自负，觉得这些东西十分无聊，也觉得全世界就自己最厉害，相当痛恨应试教育，觉得学校这种地方，实在承载不了我的才华。所以，就像是恶作剧一样，我写的问题是：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为什么我积木搭得这么好，</a:t>
            </a:r>
          </a:p>
        </p:txBody>
      </p:sp>
      <p:grpSp>
        <p:nvGrpSpPr>
          <p:cNvPr id="53256" name="组合 12">
            <a:extLst>
              <a:ext uri="{FF2B5EF4-FFF2-40B4-BE49-F238E27FC236}">
                <a16:creationId xmlns:a16="http://schemas.microsoft.com/office/drawing/2014/main" xmlns="" id="{28F4B31B-5633-43DA-91BB-7EC812389546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3257" name="文本框 6">
              <a:extLst>
                <a:ext uri="{FF2B5EF4-FFF2-40B4-BE49-F238E27FC236}">
                  <a16:creationId xmlns:a16="http://schemas.microsoft.com/office/drawing/2014/main" xmlns="" id="{D2306D1B-4427-4090-854B-1E6E0185C0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7" name="直线连接符 9">
              <a:extLst>
                <a:ext uri="{FF2B5EF4-FFF2-40B4-BE49-F238E27FC236}">
                  <a16:creationId xmlns:a16="http://schemas.microsoft.com/office/drawing/2014/main" xmlns="" id="{FAA41041-8C8F-40D1-AAB0-77CA90AAB724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xmlns="" id="{FC13E057-EF6F-43BA-9D3A-849546104AC4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7109" name="矩形 12">
            <a:extLst>
              <a:ext uri="{FF2B5EF4-FFF2-40B4-BE49-F238E27FC236}">
                <a16:creationId xmlns:a16="http://schemas.microsoft.com/office/drawing/2014/main" xmlns="" id="{3433A192-953C-40BE-84C9-F20EAC4999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1288" y="630238"/>
            <a:ext cx="15792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（中考真题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3" name="组合 12">
            <a:extLst>
              <a:ext uri="{FF2B5EF4-FFF2-40B4-BE49-F238E27FC236}">
                <a16:creationId xmlns:a16="http://schemas.microsoft.com/office/drawing/2014/main" xmlns="" id="{DE5D5282-E46D-425E-AEFD-43B2CF0E050D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4274" name="文本框 6">
              <a:extLst>
                <a:ext uri="{FF2B5EF4-FFF2-40B4-BE49-F238E27FC236}">
                  <a16:creationId xmlns:a16="http://schemas.microsoft.com/office/drawing/2014/main" xmlns="" id="{F6E06855-8FB3-44AA-BE2A-B052A96AF0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9A091205-8195-4B21-A6BC-11F68B08BBC5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90B6521C-D4C7-4751-B0DE-9FFF2B818A8A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8131" name="矩形 6">
            <a:extLst>
              <a:ext uri="{FF2B5EF4-FFF2-40B4-BE49-F238E27FC236}">
                <a16:creationId xmlns:a16="http://schemas.microsoft.com/office/drawing/2014/main" xmlns="" id="{0C8F0792-08FD-4866-9306-DA9F760C8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213" y="638175"/>
            <a:ext cx="8537575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学校却不开积木课。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我胡乱地写完，把纸条交上去，然后微眯着眼睛，不再理会教室里的一切。</a:t>
            </a:r>
          </a:p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那是我和她的第一次见面，可我永远忘不了她读到我的纸条时眼睛里忽然泛出的光，然后，她说话了：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谁是李云飏？举个手好吗？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我睁眼，举手。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我觉得你的想法很棒。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她微笑着，认真地说。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那天课上过了四个选题，我的建议是其中之一，名字定为</a:t>
            </a:r>
            <a:r>
              <a:rPr lang="en-US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论学校开展积木课的可行性探究</a:t>
            </a:r>
            <a:r>
              <a:rPr lang="en-US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。我就开始弄这个开玩笑一样的课题了。政治老师上课还点过我的名，说不行就算了，别搞了。我不服了。我找数据，研究乐高，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6">
            <a:extLst>
              <a:ext uri="{FF2B5EF4-FFF2-40B4-BE49-F238E27FC236}">
                <a16:creationId xmlns:a16="http://schemas.microsoft.com/office/drawing/2014/main" xmlns="" id="{DB34401C-21EC-4680-9283-4057EC30F2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623888"/>
            <a:ext cx="8353425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写论文。地理老师不知道上哪里找的那么多资料，她每次单独找我都会给我好几个方向，后来我才知道，这都是她熬夜弄的。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现在回想起来不仅感动，甚至有些震撼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她一定看到了我的所有叛逆和傲气，甚至所有孤独。或许那天她拿起那张纸条，看到我微眯眼睛的那一刻，就看透了我的诸多本质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我高一时一天说话不超过五句，一个朋友也没有。</a:t>
            </a:r>
          </a:p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最后答辩前，我拿出一张纸片，上面是一些字，我看着她，说想把这些念出来。上面是我对教育制度的质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298" name="组合 12">
            <a:extLst>
              <a:ext uri="{FF2B5EF4-FFF2-40B4-BE49-F238E27FC236}">
                <a16:creationId xmlns:a16="http://schemas.microsoft.com/office/drawing/2014/main" xmlns="" id="{A4BE53FB-21BD-4DFF-962A-A64D1F80E112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5299" name="文本框 6">
              <a:extLst>
                <a:ext uri="{FF2B5EF4-FFF2-40B4-BE49-F238E27FC236}">
                  <a16:creationId xmlns:a16="http://schemas.microsoft.com/office/drawing/2014/main" xmlns="" id="{35193EA9-2519-48E1-857E-AAF8C4BD36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E6D00787-4256-4C19-92D8-D1D02BBD1FF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5B6F2C55-64CD-469C-9E76-F6D2EED0DBB0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6">
            <a:extLst>
              <a:ext uri="{FF2B5EF4-FFF2-40B4-BE49-F238E27FC236}">
                <a16:creationId xmlns:a16="http://schemas.microsoft.com/office/drawing/2014/main" xmlns="" id="{5F232ABB-F75A-401F-B1EE-CA149155D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87375"/>
            <a:ext cx="8640763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疑。她沉默了很久，说：“你想清楚了，这些评委不一定会喜欢。”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天答辩是我第一次上台，一开始脚就狂抖，还剩一分钟时，我还有三页结论没讲，可我却做了个自己都没想到的决定。我放下话筒，走上前三步，从衬衫口袋里掏出那张纸片。之后的五分钟，到现在为止，都是我二十二年的人生中我认为最辉煌的时刻，我无数次梦见那一幕。</a:t>
            </a:r>
          </a:p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我把那段话念了出来。</a:t>
            </a:r>
          </a:p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那张纸片我已经找不到了，我记得我写过，“为什么我们只能去相信而不能去思考”“你可以阻止我笑，但你</a:t>
            </a:r>
          </a:p>
        </p:txBody>
      </p:sp>
      <p:grpSp>
        <p:nvGrpSpPr>
          <p:cNvPr id="56322" name="组合 12">
            <a:extLst>
              <a:ext uri="{FF2B5EF4-FFF2-40B4-BE49-F238E27FC236}">
                <a16:creationId xmlns:a16="http://schemas.microsoft.com/office/drawing/2014/main" xmlns="" id="{8815F190-23EA-4951-BD21-3DA563790CD3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6323" name="文本框 6">
              <a:extLst>
                <a:ext uri="{FF2B5EF4-FFF2-40B4-BE49-F238E27FC236}">
                  <a16:creationId xmlns:a16="http://schemas.microsoft.com/office/drawing/2014/main" xmlns="" id="{814382BB-C2DB-47C0-9891-790DDF85E6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07DFD9DD-8D84-475C-BDF7-01A1C3FF31E7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CAFB9726-6898-4918-A905-22230E867644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8">
            <a:extLst>
              <a:ext uri="{FF2B5EF4-FFF2-40B4-BE49-F238E27FC236}">
                <a16:creationId xmlns:a16="http://schemas.microsoft.com/office/drawing/2014/main" xmlns="" id="{2745D0B6-56F1-4C2C-BE9D-34CFCE24D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" y="627063"/>
            <a:ext cx="8353425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不能阻止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我想象”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很二，但气势恢宏。我清晰地记得，评委老师们很意外，但听得很专注，年级里前排几个打瞌睡的兄弟都把背挺直了。</a:t>
            </a: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班主任第二天早自习进教室时笑眯眯地对我讲：</a:t>
            </a: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“李云飏，你出名了。好几个老师都在向我打听你，说很喜欢你。”可我越想越觉得愧疚，这份论文地理老师耗费的心血比我多，尤其是结论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那最后被我完全略过的、只字未提的地方。那里她研究了很久，并且三番五次地嘱咐过我，怎么尽量严谨，怎么得体表述，甚至答辩时怎么打动评委。本来起初就是个野路子的选题，</a:t>
            </a: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346" name="组合 12">
            <a:extLst>
              <a:ext uri="{FF2B5EF4-FFF2-40B4-BE49-F238E27FC236}">
                <a16:creationId xmlns:a16="http://schemas.microsoft.com/office/drawing/2014/main" xmlns="" id="{D638F75E-1FAF-468E-9561-57D5C72FEDFA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7347" name="文本框 6">
              <a:extLst>
                <a:ext uri="{FF2B5EF4-FFF2-40B4-BE49-F238E27FC236}">
                  <a16:creationId xmlns:a16="http://schemas.microsoft.com/office/drawing/2014/main" xmlns="" id="{A1D41DD3-AE8C-4945-8542-0A35B556C2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784A459F-D935-4FC9-BB3A-91BBB4B99542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F5DD7C92-D9BB-4D05-8F2B-FB2B7FD2C11C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69" name="组合 12">
            <a:extLst>
              <a:ext uri="{FF2B5EF4-FFF2-40B4-BE49-F238E27FC236}">
                <a16:creationId xmlns:a16="http://schemas.microsoft.com/office/drawing/2014/main" xmlns="" id="{78535595-E4CC-43E5-A603-A1CB90517402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8370" name="文本框 6">
              <a:extLst>
                <a:ext uri="{FF2B5EF4-FFF2-40B4-BE49-F238E27FC236}">
                  <a16:creationId xmlns:a16="http://schemas.microsoft.com/office/drawing/2014/main" xmlns="" id="{74F97089-77A1-4074-A293-A0E6F139B9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B956B85D-A30F-4AE6-A46F-60DF53C6023A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C2EE5FD4-37FE-4CFE-B74A-80B1212ABDAC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2227" name="矩形 1">
            <a:extLst>
              <a:ext uri="{FF2B5EF4-FFF2-40B4-BE49-F238E27FC236}">
                <a16:creationId xmlns:a16="http://schemas.microsoft.com/office/drawing/2014/main" xmlns="" id="{EF15CD7A-590D-42BA-A534-855528A8B9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617538"/>
            <a:ext cx="8569325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完成这些都不是容易的事情。</a:t>
            </a: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那天我低着头，跟她说了许多愧疚的话，她打断我：“你把想说的话当着全年级说出来的时候，开心吗？”我愣了愣，然后点点头。她微笑：“开心就好，你很棒！”</a:t>
            </a:r>
          </a:p>
          <a:p>
            <a:pPr eaLnBrk="0" hangingPunct="0"/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说完，她依然微笑着。看着她，我突然流泪了。</a:t>
            </a:r>
          </a:p>
          <a:p>
            <a:pPr eaLnBrk="0" hangingPunct="0"/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这是我高中唯一一次流泪。我是个成绩不好的顽劣学生，而这时有个老师站出来，告诉我，我很棒。告诉我大学是个能充分发挥一个人才华的地方，如果我确实喜欢这种感觉，一定要去经历大学。</a:t>
            </a: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我捡起了从没及格过的功课，从个差生开始起步，拼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DE9A0D4-9A55-4A3F-88AF-79FE8E1CF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536575"/>
            <a:ext cx="8496300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原名《旧事重提》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此文集作为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回忆的记事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多侧面地反映了作者鲁迅青少年时期的生活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形象地反映了他的性格和志趣的形成经过。前七篇反映他童年时代在绍兴的家庭和私塾中的生活情景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后三篇叙述他从家乡到南京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又到日本留学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然后回国教书的经历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揭露了半封建半殖民地社会种种丑恶的不合理现象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同时反映了有抱负的青年知识分子在旧中国茫茫黑夜中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不畏艰险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寻找光明的困难历程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以及抒发了作者对往日亲友、师长的怀念之情</a:t>
            </a:r>
            <a:r>
              <a:rPr lang="en-US" altLang="zh-CN" sz="27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2" name="组合 8">
            <a:extLst>
              <a:ext uri="{FF2B5EF4-FFF2-40B4-BE49-F238E27FC236}">
                <a16:creationId xmlns:a16="http://schemas.microsoft.com/office/drawing/2014/main" xmlns="" id="{0DA03F82-C60E-41B6-81A0-E594516EDDF0}"/>
              </a:ext>
            </a:extLst>
          </p:cNvPr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0243" name="文本框 6">
              <a:extLst>
                <a:ext uri="{FF2B5EF4-FFF2-40B4-BE49-F238E27FC236}">
                  <a16:creationId xmlns:a16="http://schemas.microsoft.com/office/drawing/2014/main" xmlns="" id="{D2F6F48D-01EC-45BD-A5A9-871359A92D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E5F98254-5A44-418E-B47D-DF0CA103F050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BA6714DA-7AFE-4769-A683-586EA681DD15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3" name="组合 12">
            <a:extLst>
              <a:ext uri="{FF2B5EF4-FFF2-40B4-BE49-F238E27FC236}">
                <a16:creationId xmlns:a16="http://schemas.microsoft.com/office/drawing/2014/main" xmlns="" id="{04101C8E-63A2-4983-BE0B-9B000EE9C53F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59394" name="文本框 6">
              <a:extLst>
                <a:ext uri="{FF2B5EF4-FFF2-40B4-BE49-F238E27FC236}">
                  <a16:creationId xmlns:a16="http://schemas.microsoft.com/office/drawing/2014/main" xmlns="" id="{509CF509-689A-4CC1-AE9D-7291F1073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:a16="http://schemas.microsoft.com/office/drawing/2014/main" xmlns="" id="{620F21FA-68E5-41EF-8983-045BBFBFE2BC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2B810113-C0F9-43F6-8CF1-C342CCFDA966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3251" name="矩形 1">
            <a:extLst>
              <a:ext uri="{FF2B5EF4-FFF2-40B4-BE49-F238E27FC236}">
                <a16:creationId xmlns:a16="http://schemas.microsoft.com/office/drawing/2014/main" xmlns="" id="{8A99941B-8C6B-4A47-A3F0-BCD0C03FB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771525"/>
            <a:ext cx="850423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搏了三年，最后，终于进了一个自己向往的一本院校。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我很庆幸我当时的选择，选择不再顽劣而开始拼搏；更庆幸有那个老师教会了我做出这个选择。</a:t>
            </a: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 eaLnBrk="0" hangingPunct="0">
              <a:lnSpc>
                <a:spcPct val="150000"/>
              </a:lnSpc>
            </a:pPr>
            <a:r>
              <a:rPr lang="zh-CN" altLang="en-US" sz="2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（有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删改）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7" name="组合 12">
            <a:extLst>
              <a:ext uri="{FF2B5EF4-FFF2-40B4-BE49-F238E27FC236}">
                <a16:creationId xmlns:a16="http://schemas.microsoft.com/office/drawing/2014/main" xmlns="" id="{400578BA-F061-4D76-AD89-158654392491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0418" name="文本框 6">
              <a:extLst>
                <a:ext uri="{FF2B5EF4-FFF2-40B4-BE49-F238E27FC236}">
                  <a16:creationId xmlns:a16="http://schemas.microsoft.com/office/drawing/2014/main" xmlns="" id="{5A3804CF-6D3D-4049-A13C-CD3A62B6FD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2" name="直线连接符 9">
              <a:extLst>
                <a:ext uri="{FF2B5EF4-FFF2-40B4-BE49-F238E27FC236}">
                  <a16:creationId xmlns:a16="http://schemas.microsoft.com/office/drawing/2014/main" xmlns="" id="{C448B6A0-6EE7-4572-A3C0-31F60713BA50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6C9BF2D9-9365-4F39-8173-4026EFA5BF62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54275" name="矩形 2">
            <a:extLst>
              <a:ext uri="{FF2B5EF4-FFF2-40B4-BE49-F238E27FC236}">
                <a16:creationId xmlns:a16="http://schemas.microsoft.com/office/drawing/2014/main" xmlns="" id="{1773A5AA-B494-4E81-A0A5-515D88A04B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700088"/>
            <a:ext cx="8353425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</a:rPr>
              <a:t>文</a:t>
            </a:r>
            <a:r>
              <a:rPr lang="zh-CN" altLang="en-US" sz="2600" b="1" dirty="0" smtClean="0">
                <a:latin typeface="宋体" panose="02010600030101010101" pitchFamily="2" charset="-122"/>
              </a:rPr>
              <a:t>中的“我”</a:t>
            </a:r>
            <a:r>
              <a:rPr lang="zh-CN" altLang="en-US" sz="2600" b="1" dirty="0">
                <a:latin typeface="宋体" panose="02010600030101010101" pitchFamily="2" charset="-122"/>
              </a:rPr>
              <a:t>回忆了上高中时的什么事情？请用简洁的语言概括。</a:t>
            </a:r>
            <a:endParaRPr lang="en-US" altLang="zh-CN" sz="26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</a:rPr>
              <a:t>文中的“她”是个怎样的老师？请简要分析。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</a:rPr>
              <a:t>写地理老师时，文中多次用到“微笑”一词，有怎样的表达效果？请简要赏析。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4.</a:t>
            </a:r>
            <a:r>
              <a:rPr lang="zh-CN" altLang="en-US" sz="2600" b="1" dirty="0">
                <a:latin typeface="宋体" panose="02010600030101010101" pitchFamily="2" charset="-122"/>
              </a:rPr>
              <a:t>请理解结尾一段中画线句子的含意。</a:t>
            </a:r>
          </a:p>
          <a:p>
            <a:pPr>
              <a:lnSpc>
                <a:spcPct val="120000"/>
              </a:lnSpc>
            </a:pPr>
            <a:r>
              <a:rPr lang="en-US" altLang="zh-CN" sz="2600" b="1" dirty="0">
                <a:latin typeface="宋体" panose="02010600030101010101" pitchFamily="2" charset="-122"/>
              </a:rPr>
              <a:t>5.</a:t>
            </a:r>
            <a:r>
              <a:rPr lang="zh-CN" altLang="en-US" sz="2600" b="1" dirty="0">
                <a:latin typeface="宋体" panose="02010600030101010101" pitchFamily="2" charset="-122"/>
              </a:rPr>
              <a:t>你赞同文中的“我”在全年级的课题答辩会上念出那张纸片上内容的举动吗？为什么？请说说你的理由。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1" name="组合 12">
            <a:extLst>
              <a:ext uri="{FF2B5EF4-FFF2-40B4-BE49-F238E27FC236}">
                <a16:creationId xmlns:a16="http://schemas.microsoft.com/office/drawing/2014/main" xmlns="" id="{4BAEBA40-4C38-4691-854C-E916BDAED7C5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1442" name="文本框 6">
              <a:extLst>
                <a:ext uri="{FF2B5EF4-FFF2-40B4-BE49-F238E27FC236}">
                  <a16:creationId xmlns:a16="http://schemas.microsoft.com/office/drawing/2014/main" xmlns="" id="{A6464C17-FFBC-4BB3-847B-51C09337EA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2" name="直线连接符 9">
              <a:extLst>
                <a:ext uri="{FF2B5EF4-FFF2-40B4-BE49-F238E27FC236}">
                  <a16:creationId xmlns:a16="http://schemas.microsoft.com/office/drawing/2014/main" xmlns="" id="{CA8EAAF0-1E54-4875-A29B-35A25EE16EFB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7C1FF5BD-EDC1-4928-A130-8BB6AFD431D8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4ABABFF-A95E-43ED-880A-B68852BEA80E}"/>
              </a:ext>
            </a:extLst>
          </p:cNvPr>
          <p:cNvSpPr/>
          <p:nvPr/>
        </p:nvSpPr>
        <p:spPr>
          <a:xfrm>
            <a:off x="420688" y="950913"/>
            <a:ext cx="8328025" cy="39385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500" b="1" kern="100" spc="-40" dirty="0">
                <a:latin typeface="楷体" panose="02010609060101010101" pitchFamily="49" charset="-122"/>
                <a:ea typeface="楷体" panose="02010609060101010101" pitchFamily="49" charset="-122"/>
              </a:rPr>
              <a:t>“我”恶作剧式的选题却得到地理老师的支持，虽然答辩时“我”举动出格，但她仍激</a:t>
            </a:r>
            <a:r>
              <a:rPr lang="zh-CN" altLang="zh-CN" sz="2500" b="1" kern="100" spc="-5" dirty="0">
                <a:latin typeface="楷体" panose="02010609060101010101" pitchFamily="49" charset="-122"/>
                <a:ea typeface="楷体" panose="02010609060101010101" pitchFamily="49" charset="-122"/>
              </a:rPr>
              <a:t>励</a:t>
            </a:r>
            <a:r>
              <a:rPr lang="zh-CN" altLang="zh-CN" sz="2500" b="1" kern="100" spc="-55" dirty="0">
                <a:latin typeface="楷体" panose="02010609060101010101" pitchFamily="49" charset="-122"/>
                <a:ea typeface="楷体" panose="02010609060101010101" pitchFamily="49" charset="-122"/>
              </a:rPr>
              <a:t>、引导“我”，使“我”迷途知返，通过努力最终考取理想院校。</a:t>
            </a:r>
            <a:endParaRPr lang="en-US" altLang="zh-CN" sz="2500" b="1" kern="100" spc="-55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2.①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关爱、包容，和蔼可亲；②细心、智慧，洞察一切；③认真、用心，善于引导。（回答时须结合作品内容）</a:t>
            </a:r>
            <a:endParaRPr lang="en-US" altLang="zh-CN" sz="25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altLang="zh-CN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3.“</a:t>
            </a:r>
            <a:r>
              <a:rPr lang="zh-CN" altLang="en-US" sz="25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微笑”一词：①描写人物神态，且反复出现，刻画并突出了地理老师和蔼可亲的性格特点；②用语虽平实朴素，但细小传神，令人印象深刻。</a:t>
            </a:r>
            <a:endParaRPr lang="en-US" altLang="zh-CN" sz="25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altLang="zh-CN" sz="25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5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感谢地理老师用激发和鼓励，让“我”找到自信、不再叛逆自负，并做出开始拼搏努力的决定。</a:t>
            </a:r>
            <a:endParaRPr lang="en-US" altLang="zh-CN" sz="25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AF0B95A-8119-4482-99A2-BBA320F6F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38" y="488950"/>
            <a:ext cx="172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参考答案：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5" name="组合 12">
            <a:extLst>
              <a:ext uri="{FF2B5EF4-FFF2-40B4-BE49-F238E27FC236}">
                <a16:creationId xmlns:a16="http://schemas.microsoft.com/office/drawing/2014/main" xmlns="" id="{D327C835-E628-44DA-A6D8-72286FF0FF50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2466" name="文本框 6">
              <a:extLst>
                <a:ext uri="{FF2B5EF4-FFF2-40B4-BE49-F238E27FC236}">
                  <a16:creationId xmlns:a16="http://schemas.microsoft.com/office/drawing/2014/main" xmlns="" id="{14FE6D96-CBDB-4881-9FC9-F81D049174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2" name="直线连接符 9">
              <a:extLst>
                <a:ext uri="{FF2B5EF4-FFF2-40B4-BE49-F238E27FC236}">
                  <a16:creationId xmlns:a16="http://schemas.microsoft.com/office/drawing/2014/main" xmlns="" id="{F1A0897B-1BE3-4B4B-94F6-CE643FBA40DF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:a16="http://schemas.microsoft.com/office/drawing/2014/main" xmlns="" id="{A35104F3-7058-405D-8B96-24BD3BE8FE03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0DF235D-5550-492B-A1D9-789C4F87AFBC}"/>
              </a:ext>
            </a:extLst>
          </p:cNvPr>
          <p:cNvSpPr/>
          <p:nvPr/>
        </p:nvSpPr>
        <p:spPr>
          <a:xfrm>
            <a:off x="468313" y="555625"/>
            <a:ext cx="8280400" cy="4494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5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5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5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5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赞同。因为这一举动体现出“我”①有勇气。在大庭广众敢于亮出自己的观点，接受大家的评判，还有可能遭遇别人异样的眼光。②有思想。“我”虽然有些偏激武断，叛逆孤傲，但对教育制度有自己的看法和认识，不人云亦云。</a:t>
            </a:r>
          </a:p>
          <a:p>
            <a:pPr algn="just">
              <a:spcAft>
                <a:spcPts val="0"/>
              </a:spcAft>
              <a:defRPr/>
            </a:pPr>
            <a:r>
              <a:rPr lang="zh-CN" altLang="en-US" sz="25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5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5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不赞同。因为这一举动体现出“我”①做事有些莽撞。冲动随性，不计后果，忽略了老师为课题论文付出的心血，显出“我”的幼稚、不成熟。②思想有些偏激。“我”对教育制度虽然有自己的看法和认识，但比较偏激武断，有些以偏概全。</a:t>
            </a:r>
          </a:p>
          <a:p>
            <a:pPr algn="just">
              <a:spcAft>
                <a:spcPts val="0"/>
              </a:spcAft>
              <a:defRPr/>
            </a:pPr>
            <a:r>
              <a:rPr lang="zh-CN" altLang="en-US" sz="2500" b="1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（有一定开放性，能言之成理即可酌情给分。）</a:t>
            </a:r>
            <a:endParaRPr lang="zh-CN" altLang="zh-CN" sz="2500" b="1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>
            <a:extLst>
              <a:ext uri="{FF2B5EF4-FFF2-40B4-BE49-F238E27FC236}">
                <a16:creationId xmlns:a16="http://schemas.microsoft.com/office/drawing/2014/main" xmlns="" id="{6537F6DA-FD5C-448F-8CE7-43C78DF12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1082675"/>
            <a:ext cx="8078787" cy="240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我们常用“春蚕到死丝方尽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蜡炬成灰泪始干”来赞美老师。没有老师的付出，就没有我们的进步和成长。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请以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我的老师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为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题目写</a:t>
            </a:r>
            <a:r>
              <a:rPr lang="zh-CN" altLang="en-US" sz="2800" b="1" dirty="0">
                <a:latin typeface="宋体" panose="02010600030101010101" pitchFamily="2" charset="-122"/>
              </a:rPr>
              <a:t>一篇散文。</a:t>
            </a:r>
          </a:p>
        </p:txBody>
      </p:sp>
      <p:grpSp>
        <p:nvGrpSpPr>
          <p:cNvPr id="63490" name="组合 8">
            <a:extLst>
              <a:ext uri="{FF2B5EF4-FFF2-40B4-BE49-F238E27FC236}">
                <a16:creationId xmlns:a16="http://schemas.microsoft.com/office/drawing/2014/main" xmlns="" id="{E8C3CAB2-7E4C-425F-9323-FCD28D016796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63491" name="文本框 6">
              <a:extLst>
                <a:ext uri="{FF2B5EF4-FFF2-40B4-BE49-F238E27FC236}">
                  <a16:creationId xmlns:a16="http://schemas.microsoft.com/office/drawing/2014/main" xmlns="" id="{E8B4C68E-A433-4B06-852E-256498F4BA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课下作业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:a16="http://schemas.microsoft.com/office/drawing/2014/main" xmlns="" id="{91BEAC54-5871-4608-AEE4-82B757ACAE27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:a16="http://schemas.microsoft.com/office/drawing/2014/main" xmlns="" id="{FA4752CE-39CD-4D5C-BC99-87066E94F5B9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3">
            <a:extLst>
              <a:ext uri="{FF2B5EF4-FFF2-40B4-BE49-F238E27FC236}">
                <a16:creationId xmlns:a16="http://schemas.microsoft.com/office/drawing/2014/main" xmlns="" id="{C7B66D96-FF2C-4A02-9EBC-376146B36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>
            <a:extLst>
              <a:ext uri="{FF2B5EF4-FFF2-40B4-BE49-F238E27FC236}">
                <a16:creationId xmlns:a16="http://schemas.microsoft.com/office/drawing/2014/main" xmlns="" id="{2BC2749B-7D3D-4E9F-8242-6693CC52C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700088"/>
            <a:ext cx="6265862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藤野先生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姓藤野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名严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，家中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排行第九。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1874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年生于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日本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福井县一位医生家里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名古屋爱知县立医学专门学校毕业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毕业后留校任教。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1904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年在仙台医学专门学校教书。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1915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年仙台医学专门学校改为东北医科大学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藤野先生因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没有进过大学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不合“资格”被要求离职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后到东京泉桥慈善医院工作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并学耳、鼻科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一年后回到家乡福井县木村自设诊所。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1945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日逝世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享年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岁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8195" name="Picture 16" descr="http://s11.sinaimg.cn/bmiddle/002DqwErzy6R9VSHhYm8a">
            <a:extLst>
              <a:ext uri="{FF2B5EF4-FFF2-40B4-BE49-F238E27FC236}">
                <a16:creationId xmlns:a16="http://schemas.microsoft.com/office/drawing/2014/main" xmlns="" id="{399EA1D0-66B8-4E90-AAA5-D869B647E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1201738"/>
            <a:ext cx="208597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合 8">
            <a:extLst>
              <a:ext uri="{FF2B5EF4-FFF2-40B4-BE49-F238E27FC236}">
                <a16:creationId xmlns:a16="http://schemas.microsoft.com/office/drawing/2014/main" xmlns="" id="{44DC3863-AEAB-48EF-BE71-52F68845B5F7}"/>
              </a:ext>
            </a:extLst>
          </p:cNvPr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2292" name="文本框 6">
              <a:extLst>
                <a:ext uri="{FF2B5EF4-FFF2-40B4-BE49-F238E27FC236}">
                  <a16:creationId xmlns:a16="http://schemas.microsoft.com/office/drawing/2014/main" xmlns="" id="{B2CADC08-123C-4CC0-8EEB-ACEF2A36F6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7" name="直线连接符 9">
              <a:extLst>
                <a:ext uri="{FF2B5EF4-FFF2-40B4-BE49-F238E27FC236}">
                  <a16:creationId xmlns:a16="http://schemas.microsoft.com/office/drawing/2014/main" xmlns="" id="{0D6A277E-D49C-4AEA-9C2C-3F64CC4CC1DD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>
                <a:ext uri="{FF2B5EF4-FFF2-40B4-BE49-F238E27FC236}">
                  <a16:creationId xmlns:a16="http://schemas.microsoft.com/office/drawing/2014/main" xmlns="" id="{86880810-0DF1-41BE-B57A-57A88ECED71D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1">
            <a:extLst>
              <a:ext uri="{FF2B5EF4-FFF2-40B4-BE49-F238E27FC236}">
                <a16:creationId xmlns:a16="http://schemas.microsoft.com/office/drawing/2014/main" xmlns="" id="{DB017A53-444B-4909-9F65-BF01680E72A1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411163"/>
            <a:ext cx="1743075" cy="566737"/>
            <a:chOff x="3333750" y="598488"/>
            <a:chExt cx="1743075" cy="566737"/>
          </a:xfrm>
        </p:grpSpPr>
        <p:sp>
          <p:nvSpPr>
            <p:cNvPr id="15" name="圆角矩形 14">
              <a:extLst>
                <a:ext uri="{FF2B5EF4-FFF2-40B4-BE49-F238E27FC236}">
                  <a16:creationId xmlns:a16="http://schemas.microsoft.com/office/drawing/2014/main" xmlns="" id="{30A9561B-52F6-4EE4-A7DA-A49240C8E710}"/>
                </a:ext>
              </a:extLst>
            </p:cNvPr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>
                  <a16:creationId xmlns:a16="http://schemas.microsoft.com/office/drawing/2014/main" xmlns="" id="{CAA0EAD5-B0B1-4610-BB57-787705146511}"/>
                </a:ext>
              </a:extLst>
            </p:cNvPr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>
                  <a16:creationId xmlns:a16="http://schemas.microsoft.com/office/drawing/2014/main" xmlns="" id="{EF9E2CBE-2D9D-44B5-B135-D385F333E4FD}"/>
                </a:ext>
              </a:extLst>
            </p:cNvPr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>
                  <a16:creationId xmlns:a16="http://schemas.microsoft.com/office/drawing/2014/main" xmlns="" id="{B1D826AE-E3A5-4C71-A4EF-CFB17B354753}"/>
                </a:ext>
              </a:extLst>
            </p:cNvPr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3318" name="矩形 1">
              <a:extLst>
                <a:ext uri="{FF2B5EF4-FFF2-40B4-BE49-F238E27FC236}">
                  <a16:creationId xmlns:a16="http://schemas.microsoft.com/office/drawing/2014/main" xmlns="" id="{B3A358D5-6720-45C0-AAE0-BD88CC13B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留学背景</a:t>
              </a:r>
            </a:p>
          </p:txBody>
        </p:sp>
      </p:grpSp>
      <p:sp>
        <p:nvSpPr>
          <p:cNvPr id="9219" name="矩形 1">
            <a:extLst>
              <a:ext uri="{FF2B5EF4-FFF2-40B4-BE49-F238E27FC236}">
                <a16:creationId xmlns:a16="http://schemas.microsoft.com/office/drawing/2014/main" xmlns="" id="{97A28A83-83CF-486B-8DE8-9F8CD49F6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987425"/>
            <a:ext cx="828198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鲁迅赴日留学时期，恰值列强侵略中国之际。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1900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年，八国联军侵华签订了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辛丑条约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，中国被列强瓜分，许多有志青年抱着救国的目的留学海外。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1902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赴日本留学，先在东京弘文学院补习日语，后来进入仙台医学专门学校学习医学。上学期间发生的几件事促使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鲁迅的思想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发生转变，决定“弃医从文”。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1904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年到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1905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年间，日本和俄国为了争夺朝鲜半岛和满洲的控制权，在中国东北的土地上进行了一场战争，这就是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“日俄战争”。日俄战争以日本的胜利告终。</a:t>
            </a:r>
            <a:endParaRPr lang="zh-CN" altLang="zh-CN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20" name="组合 8">
            <a:extLst>
              <a:ext uri="{FF2B5EF4-FFF2-40B4-BE49-F238E27FC236}">
                <a16:creationId xmlns:a16="http://schemas.microsoft.com/office/drawing/2014/main" xmlns="" id="{3F51D1F8-F612-4B05-BBE0-7C471428A15F}"/>
              </a:ext>
            </a:extLst>
          </p:cNvPr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3321" name="文本框 6">
              <a:extLst>
                <a:ext uri="{FF2B5EF4-FFF2-40B4-BE49-F238E27FC236}">
                  <a16:creationId xmlns:a16="http://schemas.microsoft.com/office/drawing/2014/main" xmlns="" id="{B50C27EB-25F5-490F-830C-A0AF0F48C9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9" name="直线连接符 9">
              <a:extLst>
                <a:ext uri="{FF2B5EF4-FFF2-40B4-BE49-F238E27FC236}">
                  <a16:creationId xmlns:a16="http://schemas.microsoft.com/office/drawing/2014/main" xmlns="" id="{24CAB086-F08F-466F-98E4-AC1896B7FA9E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>
                <a:ext uri="{FF2B5EF4-FFF2-40B4-BE49-F238E27FC236}">
                  <a16:creationId xmlns:a16="http://schemas.microsoft.com/office/drawing/2014/main" xmlns="" id="{BCCB1F85-63C3-473F-A4E1-BFE58207A419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">
            <a:extLst>
              <a:ext uri="{FF2B5EF4-FFF2-40B4-BE49-F238E27FC236}">
                <a16:creationId xmlns:a16="http://schemas.microsoft.com/office/drawing/2014/main" xmlns="" id="{B87BEC7A-F6B4-4791-904A-8729768814D5}"/>
              </a:ext>
            </a:extLst>
          </p:cNvPr>
          <p:cNvGrpSpPr>
            <a:grpSpLocks/>
          </p:cNvGrpSpPr>
          <p:nvPr/>
        </p:nvGrpSpPr>
        <p:grpSpPr bwMode="auto">
          <a:xfrm>
            <a:off x="3700463" y="411163"/>
            <a:ext cx="1743075" cy="566737"/>
            <a:chOff x="3333750" y="598488"/>
            <a:chExt cx="1743075" cy="566502"/>
          </a:xfrm>
        </p:grpSpPr>
        <p:sp>
          <p:nvSpPr>
            <p:cNvPr id="15" name="圆角矩形 14">
              <a:extLst>
                <a:ext uri="{FF2B5EF4-FFF2-40B4-BE49-F238E27FC236}">
                  <a16:creationId xmlns:a16="http://schemas.microsoft.com/office/drawing/2014/main" xmlns="" id="{61661DF3-427E-413A-A8FB-BEA715F15765}"/>
                </a:ext>
              </a:extLst>
            </p:cNvPr>
            <p:cNvSpPr/>
            <p:nvPr/>
          </p:nvSpPr>
          <p:spPr>
            <a:xfrm rot="555800">
              <a:off x="4602162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6" name="圆角矩形 15">
              <a:extLst>
                <a:ext uri="{FF2B5EF4-FFF2-40B4-BE49-F238E27FC236}">
                  <a16:creationId xmlns:a16="http://schemas.microsoft.com/office/drawing/2014/main" xmlns="" id="{F4E102B5-5DBE-4C7E-A28B-F64DB2948BF2}"/>
                </a:ext>
              </a:extLst>
            </p:cNvPr>
            <p:cNvSpPr/>
            <p:nvPr/>
          </p:nvSpPr>
          <p:spPr>
            <a:xfrm rot="20470821">
              <a:off x="4197350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7" name="圆角矩形 16">
              <a:extLst>
                <a:ext uri="{FF2B5EF4-FFF2-40B4-BE49-F238E27FC236}">
                  <a16:creationId xmlns:a16="http://schemas.microsoft.com/office/drawing/2014/main" xmlns="" id="{2394ACF3-0732-47C1-B3F7-2E273EDA7C18}"/>
                </a:ext>
              </a:extLst>
            </p:cNvPr>
            <p:cNvSpPr/>
            <p:nvPr/>
          </p:nvSpPr>
          <p:spPr>
            <a:xfrm rot="319204">
              <a:off x="3778250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8" name="圆角矩形 17">
              <a:extLst>
                <a:ext uri="{FF2B5EF4-FFF2-40B4-BE49-F238E27FC236}">
                  <a16:creationId xmlns:a16="http://schemas.microsoft.com/office/drawing/2014/main" xmlns="" id="{38C90517-8A51-4A7B-A004-A5FCC6C36079}"/>
                </a:ext>
              </a:extLst>
            </p:cNvPr>
            <p:cNvSpPr/>
            <p:nvPr/>
          </p:nvSpPr>
          <p:spPr>
            <a:xfrm rot="21148334">
              <a:off x="3368675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4342" name="矩形 1">
              <a:extLst>
                <a:ext uri="{FF2B5EF4-FFF2-40B4-BE49-F238E27FC236}">
                  <a16:creationId xmlns:a16="http://schemas.microsoft.com/office/drawing/2014/main" xmlns="" id="{8632A847-7684-4DD9-8149-4313A3A60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写作背景</a:t>
              </a:r>
            </a:p>
          </p:txBody>
        </p:sp>
      </p:grpSp>
      <p:sp>
        <p:nvSpPr>
          <p:cNvPr id="10243" name="矩形 1">
            <a:extLst>
              <a:ext uri="{FF2B5EF4-FFF2-40B4-BE49-F238E27FC236}">
                <a16:creationId xmlns:a16="http://schemas.microsoft.com/office/drawing/2014/main" xmlns="" id="{9B3CD3DE-4A07-4518-9818-D392F4A18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017588"/>
            <a:ext cx="799306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鲁迅与藤野先生于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1926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年分别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当时正值中国第一次国内革命战争进入高潮的时期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也是鲁迅的世界观发生巨大飞跃的前夕。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这年秋天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在反动军阀及其御用文人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迫害下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鲁迅离开北京来到厦门。他在一封信中曾说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“我来厦门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虽是为了暂避军阀官僚‘正人君子’们的迫害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然而小半也在休息几时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使有些准备。”所谓“休息”和“准备”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乃是回顾自己走过的革命路程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清理和解剖自己的思想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总结斗争经验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以迎接新的更大的战斗。《藤野先生》就是这时在厦门大学图书馆写成的。后选入《朝花夕拾》。</a:t>
            </a:r>
            <a:endParaRPr lang="zh-CN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4" name="组合 8">
            <a:extLst>
              <a:ext uri="{FF2B5EF4-FFF2-40B4-BE49-F238E27FC236}">
                <a16:creationId xmlns:a16="http://schemas.microsoft.com/office/drawing/2014/main" xmlns="" id="{89E74CF9-80F6-4781-B3DA-C58C06D036AB}"/>
              </a:ext>
            </a:extLst>
          </p:cNvPr>
          <p:cNvGrpSpPr>
            <a:grpSpLocks/>
          </p:cNvGrpSpPr>
          <p:nvPr/>
        </p:nvGrpSpPr>
        <p:grpSpPr bwMode="auto">
          <a:xfrm>
            <a:off x="1588" y="31750"/>
            <a:ext cx="2006600" cy="523875"/>
            <a:chOff x="70" y="-63"/>
            <a:chExt cx="3161" cy="824"/>
          </a:xfrm>
        </p:grpSpPr>
        <p:sp>
          <p:nvSpPr>
            <p:cNvPr id="14345" name="文本框 6">
              <a:extLst>
                <a:ext uri="{FF2B5EF4-FFF2-40B4-BE49-F238E27FC236}">
                  <a16:creationId xmlns:a16="http://schemas.microsoft.com/office/drawing/2014/main" xmlns="" id="{FA5E8523-785B-49B1-8DAC-6F6650078D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19" name="直线连接符 9">
              <a:extLst>
                <a:ext uri="{FF2B5EF4-FFF2-40B4-BE49-F238E27FC236}">
                  <a16:creationId xmlns:a16="http://schemas.microsoft.com/office/drawing/2014/main" xmlns="" id="{F99A72FC-703A-4AE0-A683-F226FF2A2950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>
              <a:extLst>
                <a:ext uri="{FF2B5EF4-FFF2-40B4-BE49-F238E27FC236}">
                  <a16:creationId xmlns:a16="http://schemas.microsoft.com/office/drawing/2014/main" xmlns="" id="{3A08A6E7-EA52-4CD7-9B83-468A5075648F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2">
            <a:extLst>
              <a:ext uri="{FF2B5EF4-FFF2-40B4-BE49-F238E27FC236}">
                <a16:creationId xmlns:a16="http://schemas.microsoft.com/office/drawing/2014/main" xmlns="" id="{EA016C77-F751-4728-980F-975E0A1F596C}"/>
              </a:ext>
            </a:extLst>
          </p:cNvPr>
          <p:cNvGrpSpPr>
            <a:grpSpLocks/>
          </p:cNvGrpSpPr>
          <p:nvPr/>
        </p:nvGrpSpPr>
        <p:grpSpPr bwMode="auto">
          <a:xfrm>
            <a:off x="515938" y="555625"/>
            <a:ext cx="1497012" cy="566738"/>
            <a:chOff x="752475" y="598488"/>
            <a:chExt cx="1497013" cy="566737"/>
          </a:xfrm>
        </p:grpSpPr>
        <p:sp>
          <p:nvSpPr>
            <p:cNvPr id="57" name="圆角矩形 56">
              <a:extLst>
                <a:ext uri="{FF2B5EF4-FFF2-40B4-BE49-F238E27FC236}">
                  <a16:creationId xmlns:a16="http://schemas.microsoft.com/office/drawing/2014/main" xmlns="" id="{8B61ED21-FB97-40A1-A247-BB8ADC6BC52E}"/>
                </a:ext>
              </a:extLst>
            </p:cNvPr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8" name="圆角矩形 57">
              <a:extLst>
                <a:ext uri="{FF2B5EF4-FFF2-40B4-BE49-F238E27FC236}">
                  <a16:creationId xmlns:a16="http://schemas.microsoft.com/office/drawing/2014/main" xmlns="" id="{AF1D5944-7914-4F3C-9276-4F7A82EE4724}"/>
                </a:ext>
              </a:extLst>
            </p:cNvPr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9" name="圆角矩形 58">
              <a:extLst>
                <a:ext uri="{FF2B5EF4-FFF2-40B4-BE49-F238E27FC236}">
                  <a16:creationId xmlns:a16="http://schemas.microsoft.com/office/drawing/2014/main" xmlns="" id="{5B88928A-DAB4-481F-A485-DFD18C000412}"/>
                </a:ext>
              </a:extLst>
            </p:cNvPr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5365" name="矩形 1">
              <a:extLst>
                <a:ext uri="{FF2B5EF4-FFF2-40B4-BE49-F238E27FC236}">
                  <a16:creationId xmlns:a16="http://schemas.microsoft.com/office/drawing/2014/main" xmlns="" id="{CB406861-27FF-43BB-BAFA-C0998D7D3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</a:t>
              </a:r>
            </a:p>
          </p:txBody>
        </p:sp>
      </p:grpSp>
      <p:sp>
        <p:nvSpPr>
          <p:cNvPr id="15366" name="矩形 11">
            <a:extLst>
              <a:ext uri="{FF2B5EF4-FFF2-40B4-BE49-F238E27FC236}">
                <a16:creationId xmlns:a16="http://schemas.microsoft.com/office/drawing/2014/main" xmlns="" id="{35D08BB9-4864-4485-8420-DE074CD5F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9788" y="1492250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绯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35D1721-D13E-4C0F-A446-5450DB568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9788" y="1131888"/>
            <a:ext cx="6651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fēi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943455C-417D-497E-9C73-892087A53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7488" y="1492250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/>
          </a:p>
        </p:txBody>
      </p:sp>
      <p:sp>
        <p:nvSpPr>
          <p:cNvPr id="15369" name="矩形 16">
            <a:extLst>
              <a:ext uri="{FF2B5EF4-FFF2-40B4-BE49-F238E27FC236}">
                <a16:creationId xmlns:a16="http://schemas.microsoft.com/office/drawing/2014/main" xmlns="" id="{6879D7A8-448D-4341-9E00-FE49FB2ED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2488" y="3463925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驿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0F2BB0A-03DD-4AAD-B61D-DC484C567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0" y="3463925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</a:t>
            </a:r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E4E14B3-A39D-44C1-9EC7-034442705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3925" y="3048000"/>
            <a:ext cx="5175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yì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EC840DE9-AFDB-4879-B567-A739C3BEA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175" y="25352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endParaRPr lang="zh-CN" altLang="en-US"/>
          </a:p>
        </p:txBody>
      </p:sp>
      <p:sp>
        <p:nvSpPr>
          <p:cNvPr id="15373" name="矩形 20">
            <a:extLst>
              <a:ext uri="{FF2B5EF4-FFF2-40B4-BE49-F238E27FC236}">
                <a16:creationId xmlns:a16="http://schemas.microsoft.com/office/drawing/2014/main" xmlns="" id="{CD76CE04-60B1-4AD0-A6D4-870B15145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5352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剖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7582CF4-5DDB-4829-B055-E9BB2EB47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0" y="2100263"/>
            <a:ext cx="8350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pōu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5375" name="矩形 22">
            <a:extLst>
              <a:ext uri="{FF2B5EF4-FFF2-40B4-BE49-F238E27FC236}">
                <a16:creationId xmlns:a16="http://schemas.microsoft.com/office/drawing/2014/main" xmlns="" id="{DBEBC62C-69A5-4BCD-AB02-F9BC5A681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75" y="1492250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畸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D4F81E8-76B4-4B50-8044-48321E815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650" y="14922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F87C22F-739C-4780-BC83-66B74E56B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025" y="1112838"/>
            <a:ext cx="6461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jī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4898A44B-CA94-42B2-BCAC-B9B2F616AA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9563" y="2500313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/>
          </a:p>
        </p:txBody>
      </p:sp>
      <p:sp>
        <p:nvSpPr>
          <p:cNvPr id="15379" name="矩形 26">
            <a:extLst>
              <a:ext uri="{FF2B5EF4-FFF2-40B4-BE49-F238E27FC236}">
                <a16:creationId xmlns:a16="http://schemas.microsoft.com/office/drawing/2014/main" xmlns="" id="{27D0E9E9-DCED-440D-9332-13460EAF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7263" y="2500313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逊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40C2450-A32B-432C-B46E-84C8414DF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5825" y="2139950"/>
            <a:ext cx="8413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xùn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5381" name="矩形 28">
            <a:extLst>
              <a:ext uri="{FF2B5EF4-FFF2-40B4-BE49-F238E27FC236}">
                <a16:creationId xmlns:a16="http://schemas.microsoft.com/office/drawing/2014/main" xmlns="" id="{5FFBFACB-DBD7-4973-88F3-79995079B3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5075" y="149225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匿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1D65888D-14D2-42E3-8CBB-01F00EE2A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4363" y="1492250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ECD3A744-9E61-48A7-8C23-4A65426E1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9538" y="1131888"/>
            <a:ext cx="5207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nì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5384" name="矩形 31">
            <a:extLst>
              <a:ext uri="{FF2B5EF4-FFF2-40B4-BE49-F238E27FC236}">
                <a16:creationId xmlns:a16="http://schemas.microsoft.com/office/drawing/2014/main" xmlns="" id="{DB0B860D-4ED9-4EC6-9610-CDBF36B9D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4325" y="3435350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杳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D519437D-BD6F-4AEC-B49E-1CF11BAF4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2025" y="3435350"/>
            <a:ext cx="1724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无消息</a:t>
            </a:r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37FAD070-211F-4D25-92B9-1C6E794CA3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6700" y="3111500"/>
            <a:ext cx="8778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yǎo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5387" name="矩形 34">
            <a:extLst>
              <a:ext uri="{FF2B5EF4-FFF2-40B4-BE49-F238E27FC236}">
                <a16:creationId xmlns:a16="http://schemas.microsoft.com/office/drawing/2014/main" xmlns="" id="{CA1AFC51-5E75-4CDC-A79A-DDC6538C4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488" y="3435350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诘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86973B3-673B-48FE-8B8C-B6D61DDA7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1188" y="3435350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责</a:t>
            </a:r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1BB99929-E2BB-4645-9978-BA9584A9A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0163" y="3035300"/>
            <a:ext cx="6238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jié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5390" name="矩形 37">
            <a:extLst>
              <a:ext uri="{FF2B5EF4-FFF2-40B4-BE49-F238E27FC236}">
                <a16:creationId xmlns:a16="http://schemas.microsoft.com/office/drawing/2014/main" xmlns="" id="{365CEB5F-9D39-4AAC-852F-B8B6E1BF16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9563" y="1492250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凄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4FB39AC-E2A6-4B73-9B09-5468BB3E4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7263" y="1492250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1E2E078-1F01-4E13-A568-B962CAD5B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1000" y="1131888"/>
            <a:ext cx="5111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qī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917E6C03-84F3-461F-93E9-86C8A3191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888" y="3457575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</a:t>
            </a:r>
            <a:endParaRPr lang="zh-CN" altLang="en-US"/>
          </a:p>
        </p:txBody>
      </p:sp>
      <p:sp>
        <p:nvSpPr>
          <p:cNvPr id="15394" name="矩形 41">
            <a:extLst>
              <a:ext uri="{FF2B5EF4-FFF2-40B4-BE49-F238E27FC236}">
                <a16:creationId xmlns:a16="http://schemas.microsoft.com/office/drawing/2014/main" xmlns="" id="{8919DA38-B245-47D0-B4C9-0E5BC9037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150" y="3457575"/>
            <a:ext cx="6969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诲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9FF0DADF-7642-44CA-B7EF-5780B186B8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2513" y="3076575"/>
            <a:ext cx="7445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huì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5396" name="矩形 43">
            <a:extLst>
              <a:ext uri="{FF2B5EF4-FFF2-40B4-BE49-F238E27FC236}">
                <a16:creationId xmlns:a16="http://schemas.microsoft.com/office/drawing/2014/main" xmlns="" id="{CDD357E6-7687-4393-B417-63330C5BB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3963" y="250348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瞥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F2488A6C-6850-481B-AAFE-B1AB85931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0225" y="2500313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A19AB1F1-52CC-434A-910B-50E139E48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2135188"/>
            <a:ext cx="6858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piē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89CE6619-B9D0-4D60-9513-D4C79F5ED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800" y="4367213"/>
            <a:ext cx="1724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抑扬顿</a:t>
            </a:r>
            <a:endParaRPr lang="zh-CN" altLang="en-US"/>
          </a:p>
        </p:txBody>
      </p:sp>
      <p:sp>
        <p:nvSpPr>
          <p:cNvPr id="15400" name="矩形 47">
            <a:extLst>
              <a:ext uri="{FF2B5EF4-FFF2-40B4-BE49-F238E27FC236}">
                <a16:creationId xmlns:a16="http://schemas.microsoft.com/office/drawing/2014/main" xmlns="" id="{29907A6B-6720-4DD0-809A-2820DA4A2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7588" y="4367213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挫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54505452-9AE9-45D7-A8FB-5F50FDFFC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9325" y="4006850"/>
            <a:ext cx="8445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cuò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15402" name="矩形 49">
            <a:extLst>
              <a:ext uri="{FF2B5EF4-FFF2-40B4-BE49-F238E27FC236}">
                <a16:creationId xmlns:a16="http://schemas.microsoft.com/office/drawing/2014/main" xmlns="" id="{98723530-96F3-4A5C-A477-C1EA050F37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8113" y="43688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恶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7C636435-B721-456B-8830-75B9DE017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4368800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</a:t>
            </a:r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8A223E89-B37B-4D93-BE95-D06A53D6E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8838" y="4368800"/>
            <a:ext cx="12112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痛疾</a:t>
            </a:r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F660908A-A5D0-41CE-87B3-6468B8C52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8113" y="4048125"/>
            <a:ext cx="7286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wù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DA29763D-1CC4-483B-A95C-682F100F0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288" y="2538413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芋</a:t>
            </a:r>
            <a:endParaRPr lang="zh-CN" altLang="en-US"/>
          </a:p>
        </p:txBody>
      </p:sp>
      <p:sp>
        <p:nvSpPr>
          <p:cNvPr id="15407" name="矩形 54">
            <a:extLst>
              <a:ext uri="{FF2B5EF4-FFF2-40B4-BE49-F238E27FC236}">
                <a16:creationId xmlns:a16="http://schemas.microsoft.com/office/drawing/2014/main" xmlns="" id="{317E1023-3EAE-439D-86DD-83495EFFB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3988" y="2538413"/>
            <a:ext cx="6969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zh-CN" sz="40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梗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64AEB99-583A-4FEB-90EA-F7B2A36FE0AF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5162550" y="2124075"/>
            <a:ext cx="10795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000">
                <a:solidFill>
                  <a:srgbClr val="000000"/>
                </a:solidFill>
                <a:latin typeface="汉语拼音" pitchFamily="34" charset="0"/>
                <a:ea typeface="楷体" panose="02010609060101010101" pitchFamily="49" charset="-122"/>
              </a:rPr>
              <a:t>gěng</a:t>
            </a:r>
            <a:endParaRPr lang="zh-CN" altLang="en-US" sz="3000">
              <a:latin typeface="汉语拼音" pitchFamily="34" charset="0"/>
              <a:ea typeface="楷体" panose="02010609060101010101" pitchFamily="49" charset="-122"/>
            </a:endParaRPr>
          </a:p>
        </p:txBody>
      </p:sp>
      <p:grpSp>
        <p:nvGrpSpPr>
          <p:cNvPr id="15409" name="组合 55">
            <a:extLst>
              <a:ext uri="{FF2B5EF4-FFF2-40B4-BE49-F238E27FC236}">
                <a16:creationId xmlns:a16="http://schemas.microsoft.com/office/drawing/2014/main" xmlns="" id="{AF2B9597-D09F-4B12-A83C-B1209A50FE5A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-20638"/>
            <a:ext cx="2006600" cy="523876"/>
            <a:chOff x="70" y="-63"/>
            <a:chExt cx="3161" cy="824"/>
          </a:xfrm>
        </p:grpSpPr>
        <p:sp>
          <p:nvSpPr>
            <p:cNvPr id="15410" name="文本框 6">
              <a:extLst>
                <a:ext uri="{FF2B5EF4-FFF2-40B4-BE49-F238E27FC236}">
                  <a16:creationId xmlns:a16="http://schemas.microsoft.com/office/drawing/2014/main" xmlns="" id="{97253C96-B064-49BC-B2D7-89A6881D5C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</a:p>
          </p:txBody>
        </p:sp>
        <p:cxnSp>
          <p:nvCxnSpPr>
            <p:cNvPr id="63" name="直线连接符 9">
              <a:extLst>
                <a:ext uri="{FF2B5EF4-FFF2-40B4-BE49-F238E27FC236}">
                  <a16:creationId xmlns:a16="http://schemas.microsoft.com/office/drawing/2014/main" xmlns="" id="{A4596EC1-3500-4DC4-B54C-6D2C360AE5EE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菱形 63">
              <a:extLst>
                <a:ext uri="{FF2B5EF4-FFF2-40B4-BE49-F238E27FC236}">
                  <a16:creationId xmlns:a16="http://schemas.microsoft.com/office/drawing/2014/main" xmlns="" id="{04759FBA-5C3F-4319-971F-D31A3F96C17B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2" grpId="0"/>
      <p:bldP spid="24" grpId="0"/>
      <p:bldP spid="25" grpId="0"/>
      <p:bldP spid="26" grpId="0"/>
      <p:bldP spid="28" grpId="0"/>
      <p:bldP spid="30" grpId="0"/>
      <p:bldP spid="31" grpId="0"/>
      <p:bldP spid="33" grpId="0"/>
      <p:bldP spid="34" grpId="0"/>
      <p:bldP spid="36" grpId="0"/>
      <p:bldP spid="37" grpId="0"/>
      <p:bldP spid="39" grpId="0"/>
      <p:bldP spid="40" grpId="0"/>
      <p:bldP spid="41" grpId="0"/>
      <p:bldP spid="43" grpId="0"/>
      <p:bldP spid="45" grpId="0"/>
      <p:bldP spid="46" grpId="0"/>
      <p:bldP spid="47" grpId="0"/>
      <p:bldP spid="49" grpId="0"/>
      <p:bldP spid="51" grpId="0"/>
      <p:bldP spid="52" grpId="0"/>
      <p:bldP spid="53" grpId="0"/>
      <p:bldP spid="54" grpId="0"/>
      <p:bldP spid="56" grpId="0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6596</Words>
  <Application>Microsoft Office PowerPoint</Application>
  <PresentationFormat>全屏显示(16:9)</PresentationFormat>
  <Paragraphs>359</Paragraphs>
  <Slides>55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7" baseType="lpstr">
      <vt:lpstr>Arial</vt:lpstr>
      <vt:lpstr>宋体</vt:lpstr>
      <vt:lpstr>Calibri</vt:lpstr>
      <vt:lpstr>微软雅黑</vt:lpstr>
      <vt:lpstr>楷体</vt:lpstr>
      <vt:lpstr>Xingkai SC</vt:lpstr>
      <vt:lpstr>汉语拼音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藤野先生送给鲁迅的照片及背面题词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831</cp:revision>
  <dcterms:created xsi:type="dcterms:W3CDTF">2018-11-06T06:39:21Z</dcterms:created>
  <dcterms:modified xsi:type="dcterms:W3CDTF">2020-03-27T06:28:17Z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